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1" r:id="rId6"/>
    <p:sldId id="266" r:id="rId7"/>
    <p:sldId id="263" r:id="rId8"/>
    <p:sldId id="264" r:id="rId9"/>
    <p:sldId id="265"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6" d="100"/>
          <a:sy n="76" d="100"/>
        </p:scale>
        <p:origin x="-87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92993C0A-784C-4BB6-83B2-A7BF2818ECE9}" type="datetimeFigureOut">
              <a:rPr lang="en-US"/>
              <a:pPr>
                <a:defRPr/>
              </a:pPr>
              <a:t>11/15/2010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5F7B4AF-B26A-423F-BA5A-3B3D85F2692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10C3446-1800-452F-B842-90CA396B808D}" type="datetimeFigureOut">
              <a:rPr lang="en-US"/>
              <a:pPr>
                <a:defRPr/>
              </a:pPr>
              <a:t>11/15/2010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226AB8B-B7C7-43FA-BFD5-F0A61A7A0D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E792153-1915-437D-8809-BA39B50FA6E5}" type="datetimeFigureOut">
              <a:rPr lang="en-US"/>
              <a:pPr>
                <a:defRPr/>
              </a:pPr>
              <a:t>11/15/2010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5873603-0890-4EA5-85BB-BF36739A76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8CE2FCC-4D6C-49BA-BFDE-B4A07F8E5B60}" type="datetimeFigureOut">
              <a:rPr lang="en-US"/>
              <a:pPr>
                <a:defRPr/>
              </a:pPr>
              <a:t>11/15/2010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BE240A9-9D1F-43FF-A8EC-8A283127F9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5D443A5-483E-4017-883F-56C707A5D732}" type="datetimeFigureOut">
              <a:rPr lang="en-US"/>
              <a:pPr>
                <a:defRPr/>
              </a:pPr>
              <a:t>11/15/2010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A0D5FB-3AFF-4004-8D36-7DEAB56F64E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4D3C5DF-1BB8-4603-9764-26527962A62C}" type="datetimeFigureOut">
              <a:rPr lang="en-US"/>
              <a:pPr>
                <a:defRPr/>
              </a:pPr>
              <a:t>11/15/2010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457DE1C-EB5C-4F4D-862C-6BA4FBA217D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6C0481A-F19E-4109-9E08-0FEED1FEFF72}" type="datetimeFigureOut">
              <a:rPr lang="en-US"/>
              <a:pPr>
                <a:defRPr/>
              </a:pPr>
              <a:t>11/15/2010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6E1A8FA0-7EA2-426D-BD3E-2FE417911BB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61D6EE6-69F4-4B78-B38B-05245D3E068F}" type="datetimeFigureOut">
              <a:rPr lang="en-US"/>
              <a:pPr>
                <a:defRPr/>
              </a:pPr>
              <a:t>11/15/2010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72C4A6ED-5BEE-42FE-A326-B1232F7C42F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2446882-1329-4632-B575-404B6AE8F3C2}" type="datetimeFigureOut">
              <a:rPr lang="en-US"/>
              <a:pPr>
                <a:defRPr/>
              </a:pPr>
              <a:t>11/15/2010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58DC212-64B5-4F32-9B6C-7B22C11A8A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7C33D04C-D08D-4E1B-82AB-7A96C43104E2}" type="datetimeFigureOut">
              <a:rPr lang="en-US"/>
              <a:pPr>
                <a:defRPr/>
              </a:pPr>
              <a:t>11/15/2010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859E3F2-9D3E-4078-B4DD-52258984B2DA}"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5FB602DA-0610-4B97-B92F-63AF83C43E5E}" type="datetimeFigureOut">
              <a:rPr lang="en-US"/>
              <a:pPr>
                <a:defRPr/>
              </a:pPr>
              <a:t>11/15/2010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30E0525-BB0F-4CE7-8BC8-8143596BA0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5083C611-1D90-4830-B59F-D8155316A30B}" type="datetimeFigureOut">
              <a:rPr lang="en-US"/>
              <a:pPr>
                <a:defRPr/>
              </a:pPr>
              <a:t>11/15/2010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D0984089-1BCC-47B9-A28C-A0025E89F8F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60" r:id="rId3"/>
    <p:sldLayoutId id="2147483657" r:id="rId4"/>
    <p:sldLayoutId id="2147483656" r:id="rId5"/>
    <p:sldLayoutId id="2147483655" r:id="rId6"/>
    <p:sldLayoutId id="2147483654" r:id="rId7"/>
    <p:sldLayoutId id="2147483661" r:id="rId8"/>
    <p:sldLayoutId id="2147483653" r:id="rId9"/>
    <p:sldLayoutId id="2147483652" r:id="rId10"/>
    <p:sldLayoutId id="2147483651"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athworld.wolfram.com/GoldenRatio.html" TargetMode="External"/><Relationship Id="rId2" Type="http://schemas.openxmlformats.org/officeDocument/2006/relationships/hyperlink" Target="http://www.ite.sc.edu/dickey/golden/golden.html" TargetMode="External"/><Relationship Id="rId1" Type="http://schemas.openxmlformats.org/officeDocument/2006/relationships/slideLayout" Target="../slideLayouts/slideLayout2.xml"/><Relationship Id="rId4" Type="http://schemas.openxmlformats.org/officeDocument/2006/relationships/hyperlink" Target="http://mathforum.org/dr.math/faq/faq.golden.ratio.htm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1060450"/>
            <a:ext cx="7772400" cy="1828800"/>
          </a:xfrm>
        </p:spPr>
        <p:txBody>
          <a:bodyPr numCol="1">
            <a:prstTxWarp prst="textCanUp">
              <a:avLst>
                <a:gd name="adj" fmla="val 66667"/>
              </a:avLst>
            </a:prstTxWarp>
          </a:bodyPr>
          <a:lstStyle/>
          <a:p>
            <a:pPr fontAlgn="auto">
              <a:spcAft>
                <a:spcPts val="0"/>
              </a:spcAft>
              <a:defRPr/>
            </a:pPr>
            <a:r>
              <a:rPr lang="en-US" dirty="0" smtClean="0"/>
              <a:t/>
            </a:r>
            <a:br>
              <a:rPr lang="en-US" dirty="0" smtClean="0"/>
            </a:br>
            <a:endParaRPr lang="en-US" dirty="0"/>
          </a:p>
        </p:txBody>
      </p:sp>
      <p:sp>
        <p:nvSpPr>
          <p:cNvPr id="13314" name="Subtitle 2"/>
          <p:cNvSpPr>
            <a:spLocks noGrp="1"/>
          </p:cNvSpPr>
          <p:nvPr>
            <p:ph type="body" idx="4294967295"/>
          </p:nvPr>
        </p:nvSpPr>
        <p:spPr>
          <a:xfrm>
            <a:off x="4572000" y="4799013"/>
            <a:ext cx="4572000" cy="1454150"/>
          </a:xfrm>
        </p:spPr>
        <p:txBody>
          <a:bodyPr/>
          <a:lstStyle/>
          <a:p>
            <a:pPr algn="ctr">
              <a:buFont typeface="Wingdings 2" pitchFamily="18" charset="2"/>
              <a:buNone/>
            </a:pPr>
            <a:r>
              <a:rPr lang="en-US" smtClean="0">
                <a:latin typeface="Comic Sans MS" pitchFamily="66" charset="0"/>
              </a:rPr>
              <a:t>By: Victoria &amp; Michael </a:t>
            </a:r>
          </a:p>
        </p:txBody>
      </p:sp>
      <p:sp>
        <p:nvSpPr>
          <p:cNvPr id="13315" name="TextBox 4"/>
          <p:cNvSpPr txBox="1">
            <a:spLocks noChangeArrowheads="1"/>
          </p:cNvSpPr>
          <p:nvPr/>
        </p:nvSpPr>
        <p:spPr bwMode="auto">
          <a:xfrm>
            <a:off x="6243638" y="5791200"/>
            <a:ext cx="3362325" cy="461963"/>
          </a:xfrm>
          <a:prstGeom prst="rect">
            <a:avLst/>
          </a:prstGeom>
          <a:noFill/>
          <a:ln w="9525">
            <a:noFill/>
            <a:miter lim="800000"/>
            <a:headEnd/>
            <a:tailEnd/>
          </a:ln>
        </p:spPr>
        <p:txBody>
          <a:bodyPr>
            <a:spAutoFit/>
          </a:bodyPr>
          <a:lstStyle/>
          <a:p>
            <a:r>
              <a:rPr lang="en-US" sz="2400">
                <a:latin typeface="Book Antiqua" pitchFamily="18" charset="0"/>
              </a:rPr>
              <a:t>*Class 703</a:t>
            </a:r>
          </a:p>
        </p:txBody>
      </p:sp>
      <p:sp>
        <p:nvSpPr>
          <p:cNvPr id="7" name="TextBox 6"/>
          <p:cNvSpPr txBox="1"/>
          <p:nvPr/>
        </p:nvSpPr>
        <p:spPr>
          <a:xfrm>
            <a:off x="1752600" y="609600"/>
            <a:ext cx="6172200" cy="1754327"/>
          </a:xfrm>
          <a:prstGeom prst="rect">
            <a:avLst/>
          </a:prstGeom>
          <a:noFill/>
        </p:spPr>
        <p:txBody>
          <a:bodyPr>
            <a:spAutoFit/>
          </a:bodyPr>
          <a:lstStyle/>
          <a:p>
            <a:pPr algn="ctr" fontAlgn="auto">
              <a:spcBef>
                <a:spcPts val="0"/>
              </a:spcBef>
              <a:spcAft>
                <a:spcPts val="0"/>
              </a:spcAft>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rPr>
              <a:t>Do you Have the Golden Appeal?</a:t>
            </a: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Lucida Grande"/>
                <a:ea typeface="Lucida Grande"/>
                <a:cs typeface="Lucida Grande"/>
              </a:rPr>
              <a:t>↵</a:t>
            </a:r>
            <a:endPar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endParaRPr>
          </a:p>
        </p:txBody>
      </p:sp>
      <p:pic>
        <p:nvPicPr>
          <p:cNvPr id="13317" name="Picture 7" descr="monalisa.gif"/>
          <p:cNvPicPr>
            <a:picLocks noChangeAspect="1"/>
          </p:cNvPicPr>
          <p:nvPr/>
        </p:nvPicPr>
        <p:blipFill>
          <a:blip r:embed="rId2"/>
          <a:srcRect/>
          <a:stretch>
            <a:fillRect/>
          </a:stretch>
        </p:blipFill>
        <p:spPr bwMode="auto">
          <a:xfrm>
            <a:off x="1371600" y="2590800"/>
            <a:ext cx="3382963" cy="350996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6"/>
          <p:cNvPicPr>
            <a:picLocks noChangeAspect="1"/>
          </p:cNvPicPr>
          <p:nvPr/>
        </p:nvPicPr>
        <p:blipFill>
          <a:blip r:embed="rId2"/>
          <a:srcRect/>
          <a:stretch>
            <a:fillRect/>
          </a:stretch>
        </p:blipFill>
        <p:spPr bwMode="auto">
          <a:xfrm>
            <a:off x="0" y="0"/>
            <a:ext cx="4886325" cy="6850063"/>
          </a:xfrm>
          <a:prstGeom prst="rect">
            <a:avLst/>
          </a:prstGeom>
          <a:noFill/>
          <a:ln w="9525">
            <a:noFill/>
            <a:miter lim="800000"/>
            <a:headEnd/>
            <a:tailEnd/>
          </a:ln>
        </p:spPr>
      </p:pic>
      <p:sp>
        <p:nvSpPr>
          <p:cNvPr id="2" name="Title 1"/>
          <p:cNvSpPr>
            <a:spLocks noGrp="1"/>
          </p:cNvSpPr>
          <p:nvPr>
            <p:ph type="title"/>
          </p:nvPr>
        </p:nvSpPr>
        <p:spPr>
          <a:xfrm>
            <a:off x="-1676400" y="0"/>
            <a:ext cx="8229600" cy="1143000"/>
          </a:xfrm>
        </p:spPr>
        <p:txBody>
          <a:bodyPr/>
          <a:lstStyle/>
          <a:p>
            <a:pPr fontAlgn="auto">
              <a:spcAft>
                <a:spcPts val="0"/>
              </a:spcAft>
              <a:defRPr/>
            </a:pPr>
            <a:r>
              <a:rPr lang="en-US" dirty="0" smtClean="0">
                <a:solidFill>
                  <a:schemeClr val="tx1"/>
                </a:solidFill>
              </a:rPr>
              <a:t>Vocabulary</a:t>
            </a:r>
            <a:endParaRPr lang="en-US" dirty="0">
              <a:solidFill>
                <a:schemeClr val="tx1"/>
              </a:solidFill>
            </a:endParaRPr>
          </a:p>
        </p:txBody>
      </p:sp>
      <p:sp>
        <p:nvSpPr>
          <p:cNvPr id="3" name="Content Placeholder 2"/>
          <p:cNvSpPr>
            <a:spLocks noGrp="1"/>
          </p:cNvSpPr>
          <p:nvPr>
            <p:ph idx="1"/>
          </p:nvPr>
        </p:nvSpPr>
        <p:spPr>
          <a:xfrm>
            <a:off x="4886325" y="0"/>
            <a:ext cx="4029075" cy="4876800"/>
          </a:xfrm>
        </p:spPr>
        <p:txBody>
          <a:bodyPr>
            <a:normAutofit fontScale="92500" lnSpcReduction="20000"/>
          </a:bodyPr>
          <a:lstStyle/>
          <a:p>
            <a:pPr marL="548640" indent="-411480" fontAlgn="auto">
              <a:spcAft>
                <a:spcPts val="0"/>
              </a:spcAft>
              <a:buClr>
                <a:schemeClr val="tx1">
                  <a:shade val="95000"/>
                </a:schemeClr>
              </a:buClr>
              <a:buFont typeface="Wingdings 2"/>
              <a:buChar char=""/>
              <a:defRPr/>
            </a:pPr>
            <a:r>
              <a:rPr lang="en-US" b="1" u="sng" dirty="0" smtClean="0">
                <a:solidFill>
                  <a:srgbClr val="FFFFFF"/>
                </a:solidFill>
              </a:rPr>
              <a:t>Golden </a:t>
            </a:r>
            <a:r>
              <a:rPr lang="en-US" u="sng" dirty="0" smtClean="0">
                <a:solidFill>
                  <a:srgbClr val="FFFFFF"/>
                </a:solidFill>
              </a:rPr>
              <a:t>Ratio: </a:t>
            </a:r>
            <a:r>
              <a:rPr lang="en-US" dirty="0" smtClean="0">
                <a:solidFill>
                  <a:srgbClr val="FFFFFF"/>
                </a:solidFill>
              </a:rPr>
              <a:t>A ratio that is approximately equal to 1.62</a:t>
            </a:r>
          </a:p>
          <a:p>
            <a:pPr marL="548640" indent="-411480" fontAlgn="auto">
              <a:spcAft>
                <a:spcPts val="0"/>
              </a:spcAft>
              <a:buClr>
                <a:schemeClr val="tx1">
                  <a:shade val="95000"/>
                </a:schemeClr>
              </a:buClr>
              <a:buFont typeface="Wingdings 2"/>
              <a:buNone/>
              <a:defRPr/>
            </a:pPr>
            <a:endParaRPr lang="en-US" dirty="0" smtClean="0">
              <a:solidFill>
                <a:srgbClr val="FFFFFF"/>
              </a:solidFill>
            </a:endParaRPr>
          </a:p>
          <a:p>
            <a:pPr marL="548640" indent="-411480" fontAlgn="auto">
              <a:spcAft>
                <a:spcPts val="0"/>
              </a:spcAft>
              <a:buClr>
                <a:schemeClr val="tx1">
                  <a:shade val="95000"/>
                </a:schemeClr>
              </a:buClr>
              <a:buFont typeface="Wingdings 2"/>
              <a:buChar char=""/>
              <a:defRPr/>
            </a:pPr>
            <a:r>
              <a:rPr lang="en-US" b="1" u="sng" dirty="0" smtClean="0">
                <a:solidFill>
                  <a:srgbClr val="FFFFFF"/>
                </a:solidFill>
              </a:rPr>
              <a:t>Golden Cut: </a:t>
            </a:r>
            <a:r>
              <a:rPr lang="en-US" dirty="0" smtClean="0">
                <a:solidFill>
                  <a:srgbClr val="FFFFFF"/>
                </a:solidFill>
              </a:rPr>
              <a:t>The division of a segment into parts in the ratio of 1.62</a:t>
            </a:r>
          </a:p>
          <a:p>
            <a:pPr marL="548640" indent="-411480" fontAlgn="auto">
              <a:spcAft>
                <a:spcPts val="0"/>
              </a:spcAft>
              <a:buClr>
                <a:schemeClr val="tx1">
                  <a:shade val="95000"/>
                </a:schemeClr>
              </a:buClr>
              <a:buFont typeface="Wingdings 2"/>
              <a:buChar char=""/>
              <a:defRPr/>
            </a:pPr>
            <a:endParaRPr lang="en-US" dirty="0" smtClean="0">
              <a:solidFill>
                <a:srgbClr val="FFFFFF"/>
              </a:solidFill>
            </a:endParaRPr>
          </a:p>
          <a:p>
            <a:pPr marL="548640" indent="-411480" fontAlgn="auto">
              <a:spcAft>
                <a:spcPts val="0"/>
              </a:spcAft>
              <a:buClr>
                <a:schemeClr val="tx1">
                  <a:shade val="95000"/>
                </a:schemeClr>
              </a:buClr>
              <a:buFont typeface="Wingdings 2"/>
              <a:buChar char=""/>
              <a:defRPr/>
            </a:pPr>
            <a:r>
              <a:rPr lang="en-US" b="1" u="sng" dirty="0" smtClean="0">
                <a:solidFill>
                  <a:srgbClr val="FFFFFF"/>
                </a:solidFill>
              </a:rPr>
              <a:t>Golden Rectangle: </a:t>
            </a:r>
            <a:r>
              <a:rPr lang="en-US" dirty="0" smtClean="0">
                <a:solidFill>
                  <a:srgbClr val="FFFFFF"/>
                </a:solidFill>
              </a:rPr>
              <a:t>Any rectangle with a length to width ratio of approximately 1.62</a:t>
            </a:r>
            <a:r>
              <a:rPr lang="en-US" b="1" u="sng" dirty="0" smtClean="0">
                <a:solidFill>
                  <a:srgbClr val="FFFFFF"/>
                </a:solidFill>
              </a:rPr>
              <a:t>  </a:t>
            </a:r>
          </a:p>
          <a:p>
            <a:pPr marL="548640" indent="-411480" fontAlgn="auto">
              <a:spcAft>
                <a:spcPts val="0"/>
              </a:spcAft>
              <a:buClr>
                <a:schemeClr val="tx1">
                  <a:shade val="95000"/>
                </a:schemeClr>
              </a:buClr>
              <a:buFont typeface="Wingdings 2"/>
              <a:buNone/>
              <a:defRPr/>
            </a:pPr>
            <a:endParaRPr lang="en-US" b="1" u="sng" dirty="0"/>
          </a:p>
        </p:txBody>
      </p:sp>
      <p:pic>
        <p:nvPicPr>
          <p:cNvPr id="14340" name="Picture 3" descr="ratio.png"/>
          <p:cNvPicPr>
            <a:picLocks noChangeAspect="1"/>
          </p:cNvPicPr>
          <p:nvPr/>
        </p:nvPicPr>
        <p:blipFill>
          <a:blip r:embed="rId3"/>
          <a:srcRect/>
          <a:stretch>
            <a:fillRect/>
          </a:stretch>
        </p:blipFill>
        <p:spPr bwMode="auto">
          <a:xfrm>
            <a:off x="5257800" y="4572000"/>
            <a:ext cx="3429000" cy="1981200"/>
          </a:xfrm>
          <a:prstGeom prst="rect">
            <a:avLst/>
          </a:prstGeom>
          <a:noFill/>
          <a:ln w="9525">
            <a:noFill/>
            <a:miter lim="800000"/>
            <a:headEnd/>
            <a:tailEnd/>
          </a:ln>
        </p:spPr>
      </p:pic>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1"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golden_ratio.jpg"/>
          <p:cNvPicPr>
            <a:picLocks noChangeAspect="1"/>
          </p:cNvPicPr>
          <p:nvPr/>
        </p:nvPicPr>
        <p:blipFill>
          <a:blip r:embed="rId2"/>
          <a:srcRect/>
          <a:stretch>
            <a:fillRect/>
          </a:stretch>
        </p:blipFill>
        <p:spPr bwMode="auto">
          <a:xfrm>
            <a:off x="0" y="2286000"/>
            <a:ext cx="4879975" cy="4572000"/>
          </a:xfrm>
          <a:prstGeom prst="rect">
            <a:avLst/>
          </a:prstGeom>
          <a:noFill/>
          <a:ln w="9525">
            <a:noFill/>
            <a:miter lim="800000"/>
            <a:headEnd/>
            <a:tailEnd/>
          </a:ln>
        </p:spPr>
      </p:pic>
      <p:sp>
        <p:nvSpPr>
          <p:cNvPr id="2" name="Title 1"/>
          <p:cNvSpPr>
            <a:spLocks noGrp="1"/>
          </p:cNvSpPr>
          <p:nvPr>
            <p:ph type="title"/>
          </p:nvPr>
        </p:nvSpPr>
        <p:spPr>
          <a:xfrm>
            <a:off x="0" y="0"/>
            <a:ext cx="5334000" cy="2286000"/>
          </a:xfrm>
        </p:spPr>
        <p:txBody>
          <a:bodyPr/>
          <a:lstStyle/>
          <a:p>
            <a:pPr fontAlgn="auto">
              <a:spcAft>
                <a:spcPts val="0"/>
              </a:spcAft>
              <a:defRPr/>
            </a:pPr>
            <a:r>
              <a:rPr lang="en-US" b="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omic Sans MS"/>
                <a:cs typeface="Comic Sans MS"/>
              </a:rPr>
              <a:t>Finding the golden ratio of a rectangle is fairly simple</a:t>
            </a:r>
            <a:endParaRPr lang="en-US" b="0" dirty="0">
              <a:ln w="10160">
                <a:solidFill>
                  <a:schemeClr val="accent1"/>
                </a:solidFill>
                <a:prstDash val="solid"/>
              </a:ln>
              <a:solidFill>
                <a:srgbClr val="FFFFFF"/>
              </a:solidFill>
              <a:effectLst>
                <a:outerShdw blurRad="38100" dist="32000" dir="5400000" algn="tl">
                  <a:srgbClr val="000000">
                    <a:alpha val="30000"/>
                  </a:srgbClr>
                </a:outerShdw>
              </a:effectLst>
              <a:latin typeface="Comic Sans MS"/>
              <a:cs typeface="Comic Sans MS"/>
            </a:endParaRPr>
          </a:p>
        </p:txBody>
      </p:sp>
      <p:sp>
        <p:nvSpPr>
          <p:cNvPr id="3" name="Content Placeholder 2"/>
          <p:cNvSpPr>
            <a:spLocks noGrp="1"/>
          </p:cNvSpPr>
          <p:nvPr>
            <p:ph idx="1"/>
          </p:nvPr>
        </p:nvSpPr>
        <p:spPr>
          <a:xfrm>
            <a:off x="5334000" y="0"/>
            <a:ext cx="3810000" cy="6858000"/>
          </a:xfrm>
        </p:spPr>
        <p:txBody>
          <a:bodyPr>
            <a:normAutofit fontScale="92500"/>
          </a:bodyPr>
          <a:lstStyle/>
          <a:p>
            <a:pPr marL="548640" indent="-411480" fontAlgn="auto">
              <a:spcAft>
                <a:spcPts val="0"/>
              </a:spcAft>
              <a:buClr>
                <a:schemeClr val="tx1">
                  <a:shade val="95000"/>
                </a:schemeClr>
              </a:buClr>
              <a:buFontTx/>
              <a:buChar char="-"/>
              <a:defRPr/>
            </a:pPr>
            <a:r>
              <a:rPr lang="en-US" dirty="0" smtClean="0">
                <a:solidFill>
                  <a:schemeClr val="bg2">
                    <a:lumMod val="50000"/>
                  </a:schemeClr>
                </a:solidFill>
                <a:latin typeface="Comic Sans MS"/>
                <a:cs typeface="Comic Sans MS"/>
              </a:rPr>
              <a:t>Golden ratio is 1.61803399, or 1.62</a:t>
            </a:r>
          </a:p>
          <a:p>
            <a:pPr marL="548640" indent="-411480" fontAlgn="auto">
              <a:spcAft>
                <a:spcPts val="0"/>
              </a:spcAft>
              <a:buClr>
                <a:schemeClr val="tx1">
                  <a:shade val="95000"/>
                </a:schemeClr>
              </a:buClr>
              <a:buFont typeface="Wingdings 2"/>
              <a:buNone/>
              <a:defRPr/>
            </a:pPr>
            <a:endParaRPr lang="en-US" dirty="0" smtClean="0">
              <a:solidFill>
                <a:schemeClr val="bg2">
                  <a:lumMod val="50000"/>
                </a:schemeClr>
              </a:solidFill>
              <a:latin typeface="Comic Sans MS"/>
              <a:cs typeface="Comic Sans MS"/>
            </a:endParaRPr>
          </a:p>
          <a:p>
            <a:pPr marL="548640" indent="-411480" fontAlgn="auto">
              <a:spcAft>
                <a:spcPts val="0"/>
              </a:spcAft>
              <a:buClr>
                <a:schemeClr val="tx1">
                  <a:shade val="95000"/>
                </a:schemeClr>
              </a:buClr>
              <a:buFontTx/>
              <a:buChar char="-"/>
              <a:defRPr/>
            </a:pPr>
            <a:r>
              <a:rPr lang="en-US" dirty="0" smtClean="0">
                <a:solidFill>
                  <a:schemeClr val="bg2">
                    <a:lumMod val="50000"/>
                  </a:schemeClr>
                </a:solidFill>
                <a:latin typeface="Comic Sans MS"/>
                <a:cs typeface="Comic Sans MS"/>
              </a:rPr>
              <a:t>To find the golden ratio of a rectangle you have to multiply 1.62 by the width and you would get the length.</a:t>
            </a:r>
          </a:p>
          <a:p>
            <a:pPr marL="548640" indent="-411480" fontAlgn="auto">
              <a:spcAft>
                <a:spcPts val="0"/>
              </a:spcAft>
              <a:buClr>
                <a:schemeClr val="tx1">
                  <a:shade val="95000"/>
                </a:schemeClr>
              </a:buClr>
              <a:buFont typeface="Wingdings 2"/>
              <a:buNone/>
              <a:defRPr/>
            </a:pPr>
            <a:endParaRPr lang="en-US" dirty="0" smtClean="0">
              <a:solidFill>
                <a:schemeClr val="bg2">
                  <a:lumMod val="50000"/>
                </a:schemeClr>
              </a:solidFill>
              <a:latin typeface="Comic Sans MS"/>
              <a:cs typeface="Comic Sans MS"/>
            </a:endParaRPr>
          </a:p>
          <a:p>
            <a:pPr marL="548640" indent="-411480" fontAlgn="auto">
              <a:spcAft>
                <a:spcPts val="0"/>
              </a:spcAft>
              <a:buClr>
                <a:schemeClr val="tx1">
                  <a:shade val="95000"/>
                </a:schemeClr>
              </a:buClr>
              <a:buFontTx/>
              <a:buChar char="-"/>
              <a:defRPr/>
            </a:pPr>
            <a:r>
              <a:rPr lang="en-US" dirty="0" smtClean="0">
                <a:solidFill>
                  <a:schemeClr val="bg2">
                    <a:lumMod val="50000"/>
                  </a:schemeClr>
                </a:solidFill>
                <a:latin typeface="Comic Sans MS"/>
                <a:cs typeface="Comic Sans MS"/>
              </a:rPr>
              <a:t>If you want to do the opposite then you divide the length by 1.62 and you would get the width. </a:t>
            </a:r>
          </a:p>
          <a:p>
            <a:pPr marL="548640" indent="-411480" fontAlgn="auto">
              <a:spcAft>
                <a:spcPts val="0"/>
              </a:spcAft>
              <a:buClr>
                <a:schemeClr val="tx1">
                  <a:shade val="95000"/>
                </a:schemeClr>
              </a:buClr>
              <a:buFont typeface="Wingdings 2"/>
              <a:buNone/>
              <a:defRPr/>
            </a:pPr>
            <a:endParaRPr lang="en-US" dirty="0">
              <a:latin typeface="Papyrus"/>
              <a:cs typeface="Papyrus"/>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monalisa.gif"/>
          <p:cNvPicPr>
            <a:picLocks noChangeAspect="1"/>
          </p:cNvPicPr>
          <p:nvPr/>
        </p:nvPicPr>
        <p:blipFill>
          <a:blip r:embed="rId2"/>
          <a:srcRect/>
          <a:stretch>
            <a:fillRect/>
          </a:stretch>
        </p:blipFill>
        <p:spPr bwMode="auto">
          <a:xfrm>
            <a:off x="1676400" y="274638"/>
            <a:ext cx="6024563" cy="6251575"/>
          </a:xfrm>
          <a:prstGeom prst="rect">
            <a:avLst/>
          </a:prstGeom>
          <a:noFill/>
          <a:ln w="9525">
            <a:noFill/>
            <a:miter lim="800000"/>
            <a:headEnd/>
            <a:tailEnd/>
          </a:ln>
        </p:spPr>
      </p:pic>
      <p:sp>
        <p:nvSpPr>
          <p:cNvPr id="3" name="Title 2"/>
          <p:cNvSpPr>
            <a:spLocks noGrp="1"/>
          </p:cNvSpPr>
          <p:nvPr>
            <p:ph type="title"/>
          </p:nvPr>
        </p:nvSpPr>
        <p:spPr/>
        <p:txBody>
          <a:bodyPr/>
          <a:lstStyle/>
          <a:p>
            <a:pPr fontAlgn="auto">
              <a:spcAft>
                <a:spcPts val="0"/>
              </a:spcAft>
              <a:defRPr/>
            </a:pPr>
            <a:r>
              <a:rPr lang="en-US" b="0" dirty="0" smtClean="0">
                <a:ln w="10160">
                  <a:solidFill>
                    <a:schemeClr val="accent1"/>
                  </a:solidFill>
                  <a:prstDash val="solid"/>
                </a:ln>
                <a:solidFill>
                  <a:srgbClr val="FFFFFF"/>
                </a:solidFill>
                <a:effectLst>
                  <a:outerShdw blurRad="38100" dist="32000" dir="5400000" algn="tl">
                    <a:srgbClr val="000000">
                      <a:alpha val="30000"/>
                    </a:srgbClr>
                  </a:outerShdw>
                </a:effectLst>
              </a:rPr>
              <a:t>Example:</a:t>
            </a:r>
            <a:endParaRPr lang="en-US" b="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2" name="Content Placeholder 1"/>
          <p:cNvSpPr>
            <a:spLocks noGrp="1"/>
          </p:cNvSpPr>
          <p:nvPr>
            <p:ph idx="1"/>
          </p:nvPr>
        </p:nvSpPr>
        <p:spPr>
          <a:xfrm>
            <a:off x="1676400" y="1600200"/>
            <a:ext cx="5786438" cy="4495800"/>
          </a:xfrm>
        </p:spPr>
        <p:txBody>
          <a:bodyPr>
            <a:normAutofit fontScale="85000" lnSpcReduction="10000"/>
          </a:bodyPr>
          <a:lstStyle/>
          <a:p>
            <a:pPr marL="548640" indent="-411480" algn="ctr" fontAlgn="auto">
              <a:spcAft>
                <a:spcPts val="0"/>
              </a:spcAft>
              <a:buClr>
                <a:schemeClr val="tx1">
                  <a:shade val="95000"/>
                </a:schemeClr>
              </a:buClr>
              <a:buFont typeface="Wingdings 2"/>
              <a:buChar char=""/>
              <a:defRPr/>
            </a:pPr>
            <a:r>
              <a:rPr lang="en-US" sz="2595" b="1" dirty="0" smtClean="0">
                <a:latin typeface="Comic Sans MS"/>
                <a:cs typeface="Comic Sans MS"/>
              </a:rPr>
              <a:t>The Mona Lisa's face is</a:t>
            </a:r>
          </a:p>
          <a:p>
            <a:pPr marL="548640" indent="-411480" algn="ctr" fontAlgn="auto">
              <a:spcAft>
                <a:spcPts val="0"/>
              </a:spcAft>
              <a:buClr>
                <a:schemeClr val="tx1">
                  <a:shade val="95000"/>
                </a:schemeClr>
              </a:buClr>
              <a:buFont typeface="Wingdings 2"/>
              <a:buNone/>
              <a:defRPr/>
            </a:pPr>
            <a:r>
              <a:rPr lang="en-US" sz="2595" b="1" dirty="0" smtClean="0">
                <a:latin typeface="Comic Sans MS"/>
                <a:cs typeface="Comic Sans MS"/>
              </a:rPr>
              <a:t> 5 inches long &amp; 3 inches wide.</a:t>
            </a:r>
          </a:p>
          <a:p>
            <a:pPr marL="548640" indent="-411480" algn="ctr" fontAlgn="auto">
              <a:spcAft>
                <a:spcPts val="0"/>
              </a:spcAft>
              <a:buClr>
                <a:schemeClr val="tx1">
                  <a:shade val="95000"/>
                </a:schemeClr>
              </a:buClr>
              <a:buFont typeface="Wingdings 2"/>
              <a:buNone/>
              <a:defRPr/>
            </a:pPr>
            <a:endParaRPr lang="en-US" sz="2595" b="1" dirty="0" smtClean="0">
              <a:latin typeface="Comic Sans MS"/>
              <a:cs typeface="Comic Sans MS"/>
            </a:endParaRPr>
          </a:p>
          <a:p>
            <a:pPr marL="342900" indent="-342900" algn="ctr" fontAlgn="auto">
              <a:spcAft>
                <a:spcPts val="0"/>
              </a:spcAft>
              <a:buClr>
                <a:schemeClr val="tx1">
                  <a:shade val="95000"/>
                </a:schemeClr>
              </a:buClr>
              <a:buFont typeface="Wingdings 2"/>
              <a:buNone/>
              <a:defRPr/>
            </a:pPr>
            <a:r>
              <a:rPr lang="en-US" sz="2595" b="1" dirty="0" smtClean="0">
                <a:latin typeface="Comic Sans MS"/>
                <a:cs typeface="Comic Sans MS"/>
              </a:rPr>
              <a:t>1) You would multiply the </a:t>
            </a:r>
          </a:p>
          <a:p>
            <a:pPr marL="342900" indent="-342900" algn="ctr" fontAlgn="auto">
              <a:spcAft>
                <a:spcPts val="0"/>
              </a:spcAft>
              <a:buClr>
                <a:schemeClr val="tx1">
                  <a:shade val="95000"/>
                </a:schemeClr>
              </a:buClr>
              <a:buFont typeface="Wingdings 2"/>
              <a:buNone/>
              <a:defRPr/>
            </a:pPr>
            <a:r>
              <a:rPr lang="en-US" sz="2595" b="1" dirty="0" smtClean="0">
                <a:latin typeface="Comic Sans MS"/>
                <a:cs typeface="Comic Sans MS"/>
              </a:rPr>
              <a:t>width which is 3 by golden </a:t>
            </a:r>
          </a:p>
          <a:p>
            <a:pPr marL="342900" indent="-342900" algn="ctr" fontAlgn="auto">
              <a:spcAft>
                <a:spcPts val="0"/>
              </a:spcAft>
              <a:buClr>
                <a:schemeClr val="tx1">
                  <a:shade val="95000"/>
                </a:schemeClr>
              </a:buClr>
              <a:buFont typeface="Wingdings 2"/>
              <a:buNone/>
              <a:defRPr/>
            </a:pPr>
            <a:r>
              <a:rPr lang="en-US" sz="2595" b="1" dirty="0" smtClean="0">
                <a:latin typeface="Comic Sans MS"/>
                <a:cs typeface="Comic Sans MS"/>
              </a:rPr>
              <a:t>ratio (1.62) and get approximately the</a:t>
            </a:r>
          </a:p>
          <a:p>
            <a:pPr marL="342900" indent="-342900" algn="ctr" fontAlgn="auto">
              <a:spcAft>
                <a:spcPts val="0"/>
              </a:spcAft>
              <a:buClr>
                <a:schemeClr val="tx1">
                  <a:shade val="95000"/>
                </a:schemeClr>
              </a:buClr>
              <a:buFont typeface="Wingdings 2"/>
              <a:buNone/>
              <a:defRPr/>
            </a:pPr>
            <a:r>
              <a:rPr lang="en-US" sz="2595" b="1" dirty="0" smtClean="0">
                <a:latin typeface="Comic Sans MS"/>
                <a:cs typeface="Comic Sans MS"/>
              </a:rPr>
              <a:t> length which is 5.</a:t>
            </a:r>
          </a:p>
          <a:p>
            <a:pPr marL="342900" indent="-342900" algn="ctr" fontAlgn="auto">
              <a:spcAft>
                <a:spcPts val="0"/>
              </a:spcAft>
              <a:buClr>
                <a:schemeClr val="tx1">
                  <a:shade val="95000"/>
                </a:schemeClr>
              </a:buClr>
              <a:buFont typeface="Wingdings 2"/>
              <a:buNone/>
              <a:defRPr/>
            </a:pPr>
            <a:endParaRPr lang="en-US" sz="2595" b="1" dirty="0" smtClean="0">
              <a:latin typeface="Comic Sans MS"/>
              <a:cs typeface="Comic Sans MS"/>
            </a:endParaRPr>
          </a:p>
          <a:p>
            <a:pPr marL="342900" indent="-342900" algn="ctr" fontAlgn="auto">
              <a:spcAft>
                <a:spcPts val="0"/>
              </a:spcAft>
              <a:buClr>
                <a:schemeClr val="tx1">
                  <a:shade val="95000"/>
                </a:schemeClr>
              </a:buClr>
              <a:buFont typeface="Wingdings 2"/>
              <a:buNone/>
              <a:defRPr/>
            </a:pPr>
            <a:r>
              <a:rPr lang="en-US" sz="2595" b="1" dirty="0" smtClean="0">
                <a:latin typeface="Comic Sans MS"/>
                <a:cs typeface="Comic Sans MS"/>
              </a:rPr>
              <a:t>2) Then you would divide the length which is 5 by the width which is 3 and get approximately golden ratio (1.62). </a:t>
            </a:r>
          </a:p>
          <a:p>
            <a:pPr marL="548640" indent="-411480" fontAlgn="auto">
              <a:spcAft>
                <a:spcPts val="0"/>
              </a:spcAft>
              <a:buClr>
                <a:schemeClr val="tx1">
                  <a:shade val="95000"/>
                </a:schemeClr>
              </a:buClr>
              <a:buFont typeface="Wingdings 2"/>
              <a:buChar char=""/>
              <a:defRPr/>
            </a:pPr>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descr="egypt1.jpg"/>
          <p:cNvPicPr>
            <a:picLocks noChangeAspect="1"/>
          </p:cNvPicPr>
          <p:nvPr/>
        </p:nvPicPr>
        <p:blipFill>
          <a:blip r:embed="rId2"/>
          <a:srcRect/>
          <a:stretch>
            <a:fillRect/>
          </a:stretch>
        </p:blipFill>
        <p:spPr bwMode="auto">
          <a:xfrm>
            <a:off x="0" y="0"/>
            <a:ext cx="2320925" cy="1962150"/>
          </a:xfrm>
          <a:prstGeom prst="rect">
            <a:avLst/>
          </a:prstGeom>
          <a:noFill/>
          <a:ln w="9525">
            <a:noFill/>
            <a:miter lim="800000"/>
            <a:headEnd/>
            <a:tailEnd/>
          </a:ln>
        </p:spPr>
      </p:pic>
      <p:sp>
        <p:nvSpPr>
          <p:cNvPr id="3" name="Title 2"/>
          <p:cNvSpPr>
            <a:spLocks noGrp="1"/>
          </p:cNvSpPr>
          <p:nvPr>
            <p:ph type="title"/>
          </p:nvPr>
        </p:nvSpPr>
        <p:spPr>
          <a:xfrm>
            <a:off x="2209800" y="505874"/>
            <a:ext cx="4299812" cy="1455643"/>
          </a:xfrm>
        </p:spPr>
        <p:txBody>
          <a:bodyPr/>
          <a:lstStyle/>
          <a:p>
            <a:pPr fontAlgn="auto">
              <a:spcAft>
                <a:spcPts val="0"/>
              </a:spcAft>
              <a:defRPr/>
            </a:pPr>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History</a:t>
            </a:r>
            <a:endParaRPr lang="en-US"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 name="Content Placeholder 1"/>
          <p:cNvSpPr>
            <a:spLocks noGrp="1"/>
          </p:cNvSpPr>
          <p:nvPr>
            <p:ph idx="1"/>
          </p:nvPr>
        </p:nvSpPr>
        <p:spPr>
          <a:xfrm>
            <a:off x="0" y="1962150"/>
            <a:ext cx="5105400" cy="4549775"/>
          </a:xfrm>
        </p:spPr>
        <p:txBody>
          <a:bodyPr>
            <a:normAutofit fontScale="77500" lnSpcReduction="20000"/>
          </a:bodyPr>
          <a:lstStyle/>
          <a:p>
            <a:pPr marL="548640" indent="-411480" algn="ctr" fontAlgn="auto">
              <a:spcAft>
                <a:spcPts val="0"/>
              </a:spcAft>
              <a:buClr>
                <a:schemeClr val="tx1">
                  <a:shade val="95000"/>
                </a:schemeClr>
              </a:buClr>
              <a:buFont typeface="Wingdings 2"/>
              <a:buChar char=""/>
              <a:defRPr/>
            </a:pPr>
            <a:r>
              <a:rPr lang="en-US" sz="3200" dirty="0" smtClean="0">
                <a:solidFill>
                  <a:schemeClr val="bg1"/>
                </a:solidFill>
              </a:rPr>
              <a:t>Phi is a Greek word for Golden Ratio.  Golden Ratio has a bit of a history behind it.  Many hundreds of years ago the Egyptians used golden ratio on the tombs.  They would see how perfect or not the bottom of  tombs were.  Golden Ratio is also used in art &amp; architecture.  They also see if buildings or paintings have golden rectangles.  If they do then that building or painting has a good structure. </a:t>
            </a:r>
            <a:endParaRPr lang="en-US" sz="3200" dirty="0">
              <a:solidFill>
                <a:schemeClr val="bg1"/>
              </a:solidFill>
            </a:endParaRPr>
          </a:p>
        </p:txBody>
      </p:sp>
      <p:pic>
        <p:nvPicPr>
          <p:cNvPr id="17412" name="Picture 3" descr="tut1.gif"/>
          <p:cNvPicPr>
            <a:picLocks noChangeAspect="1"/>
          </p:cNvPicPr>
          <p:nvPr/>
        </p:nvPicPr>
        <p:blipFill>
          <a:blip r:embed="rId3"/>
          <a:srcRect/>
          <a:stretch>
            <a:fillRect/>
          </a:stretch>
        </p:blipFill>
        <p:spPr bwMode="auto">
          <a:xfrm>
            <a:off x="6510338" y="0"/>
            <a:ext cx="2633662" cy="2125663"/>
          </a:xfrm>
          <a:prstGeom prst="rect">
            <a:avLst/>
          </a:prstGeom>
          <a:noFill/>
          <a:ln w="9525">
            <a:noFill/>
            <a:miter lim="800000"/>
            <a:headEnd/>
            <a:tailEnd/>
          </a:ln>
        </p:spPr>
      </p:pic>
      <p:pic>
        <p:nvPicPr>
          <p:cNvPr id="17413" name="Picture 5" descr="architecture_13650c.jpg"/>
          <p:cNvPicPr>
            <a:picLocks noChangeAspect="1"/>
          </p:cNvPicPr>
          <p:nvPr/>
        </p:nvPicPr>
        <p:blipFill>
          <a:blip r:embed="rId4"/>
          <a:srcRect/>
          <a:stretch>
            <a:fillRect/>
          </a:stretch>
        </p:blipFill>
        <p:spPr bwMode="auto">
          <a:xfrm>
            <a:off x="5727700" y="4689475"/>
            <a:ext cx="3416300" cy="216852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parthenongoldenratio.png"/>
          <p:cNvPicPr>
            <a:picLocks noChangeAspect="1"/>
          </p:cNvPicPr>
          <p:nvPr/>
        </p:nvPicPr>
        <p:blipFill>
          <a:blip r:embed="rId2"/>
          <a:srcRect/>
          <a:stretch>
            <a:fillRect/>
          </a:stretch>
        </p:blipFill>
        <p:spPr bwMode="auto">
          <a:xfrm>
            <a:off x="3600450" y="1600200"/>
            <a:ext cx="5543550" cy="3429000"/>
          </a:xfrm>
          <a:prstGeom prst="rect">
            <a:avLst/>
          </a:prstGeom>
          <a:noFill/>
          <a:ln w="9525">
            <a:noFill/>
            <a:miter lim="800000"/>
            <a:headEnd/>
            <a:tailEnd/>
          </a:ln>
        </p:spPr>
      </p:pic>
      <p:sp>
        <p:nvSpPr>
          <p:cNvPr id="2" name="Title 1"/>
          <p:cNvSpPr>
            <a:spLocks noGrp="1"/>
          </p:cNvSpPr>
          <p:nvPr>
            <p:ph type="title"/>
          </p:nvPr>
        </p:nvSpPr>
        <p:spPr/>
        <p:txBody>
          <a:bodyPr/>
          <a:lstStyle/>
          <a:p>
            <a:pPr fontAlgn="auto">
              <a:spcAft>
                <a:spcPts val="0"/>
              </a:spcAft>
              <a:defRPr/>
            </a:pPr>
            <a:r>
              <a:rPr lang="en-US" dirty="0" smtClean="0"/>
              <a:t>Did you know . . . </a:t>
            </a:r>
            <a:endParaRPr lang="en-US" dirty="0"/>
          </a:p>
        </p:txBody>
      </p:sp>
      <p:sp>
        <p:nvSpPr>
          <p:cNvPr id="3" name="Content Placeholder 2"/>
          <p:cNvSpPr>
            <a:spLocks noGrp="1"/>
          </p:cNvSpPr>
          <p:nvPr>
            <p:ph idx="1"/>
          </p:nvPr>
        </p:nvSpPr>
        <p:spPr>
          <a:xfrm>
            <a:off x="-685800" y="1600200"/>
            <a:ext cx="4800600" cy="5091113"/>
          </a:xfrm>
        </p:spPr>
        <p:txBody>
          <a:bodyPr>
            <a:normAutofit fontScale="85000" lnSpcReduction="20000"/>
          </a:bodyPr>
          <a:lstStyle/>
          <a:p>
            <a:pPr marL="548640" indent="-411480" algn="ctr" fontAlgn="auto">
              <a:spcAft>
                <a:spcPts val="0"/>
              </a:spcAft>
              <a:buClr>
                <a:schemeClr val="tx1">
                  <a:shade val="95000"/>
                </a:schemeClr>
              </a:buClr>
              <a:buFont typeface="Wingdings 2"/>
              <a:buChar char=""/>
              <a:defRPr/>
            </a:pPr>
            <a:r>
              <a:rPr lang="en-US" sz="4400" dirty="0" smtClean="0">
                <a:solidFill>
                  <a:srgbClr val="000000"/>
                </a:solidFill>
              </a:rPr>
              <a:t>When you have a rectangle you can cut off a square and still have a golden rectangle.  You can continue cutting off as many squares as you want and they would still be golden rectangles!</a:t>
            </a:r>
            <a:endParaRPr lang="en-US" sz="4400"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err="1" smtClean="0"/>
              <a:t>Wordsearch</a:t>
            </a:r>
            <a:r>
              <a:rPr lang="en-US" dirty="0" smtClean="0"/>
              <a:t>!</a:t>
            </a:r>
            <a:endParaRPr lang="en-US" dirty="0"/>
          </a:p>
        </p:txBody>
      </p:sp>
      <p:graphicFrame>
        <p:nvGraphicFramePr>
          <p:cNvPr id="6" name="Content Placeholder 5"/>
          <p:cNvGraphicFramePr>
            <a:graphicFrameLocks noGrp="1"/>
          </p:cNvGraphicFramePr>
          <p:nvPr>
            <p:ph idx="1"/>
          </p:nvPr>
        </p:nvGraphicFramePr>
        <p:xfrm>
          <a:off x="457200" y="1481138"/>
          <a:ext cx="6858000" cy="3657600"/>
        </p:xfrm>
        <a:graphic>
          <a:graphicData uri="http://schemas.openxmlformats.org/drawingml/2006/table">
            <a:tbl>
              <a:tblPr firstRow="1" bandRow="1">
                <a:tableStyleId>{69CF1AB2-1976-4502-BF36-3FF5EA218861}</a:tableStyleId>
              </a:tblPr>
              <a:tblGrid>
                <a:gridCol w="685800"/>
                <a:gridCol w="685800"/>
                <a:gridCol w="685800"/>
                <a:gridCol w="685800"/>
                <a:gridCol w="685800"/>
                <a:gridCol w="685800"/>
                <a:gridCol w="685800"/>
                <a:gridCol w="685800"/>
                <a:gridCol w="685800"/>
                <a:gridCol w="685800"/>
              </a:tblGrid>
              <a:tr h="362426">
                <a:tc>
                  <a:txBody>
                    <a:bodyPr/>
                    <a:lstStyle/>
                    <a:p>
                      <a:pPr algn="ctr"/>
                      <a:r>
                        <a:rPr lang="en-US" b="0" dirty="0" smtClean="0"/>
                        <a:t>A</a:t>
                      </a:r>
                      <a:endParaRPr lang="en-US" b="0" dirty="0"/>
                    </a:p>
                  </a:txBody>
                  <a:tcPr/>
                </a:tc>
                <a:tc>
                  <a:txBody>
                    <a:bodyPr/>
                    <a:lstStyle/>
                    <a:p>
                      <a:pPr algn="ctr"/>
                      <a:r>
                        <a:rPr lang="en-US" b="0" dirty="0" err="1" smtClean="0"/>
                        <a:t>R</a:t>
                      </a:r>
                      <a:endParaRPr lang="en-US" b="0" dirty="0"/>
                    </a:p>
                  </a:txBody>
                  <a:tcPr/>
                </a:tc>
                <a:tc>
                  <a:txBody>
                    <a:bodyPr/>
                    <a:lstStyle/>
                    <a:p>
                      <a:pPr algn="ctr"/>
                      <a:r>
                        <a:rPr lang="en-US" b="0" dirty="0" smtClean="0"/>
                        <a:t>E</a:t>
                      </a:r>
                      <a:endParaRPr lang="en-US" b="0" dirty="0"/>
                    </a:p>
                  </a:txBody>
                  <a:tcPr/>
                </a:tc>
                <a:tc>
                  <a:txBody>
                    <a:bodyPr/>
                    <a:lstStyle/>
                    <a:p>
                      <a:pPr algn="ctr"/>
                      <a:r>
                        <a:rPr lang="en-US" b="0" dirty="0" err="1" smtClean="0"/>
                        <a:t>C</a:t>
                      </a:r>
                      <a:endParaRPr lang="en-US" b="0" dirty="0"/>
                    </a:p>
                  </a:txBody>
                  <a:tcPr/>
                </a:tc>
                <a:tc>
                  <a:txBody>
                    <a:bodyPr/>
                    <a:lstStyle/>
                    <a:p>
                      <a:pPr algn="ctr"/>
                      <a:r>
                        <a:rPr lang="en-US" b="0" dirty="0" err="1" smtClean="0"/>
                        <a:t>T</a:t>
                      </a:r>
                      <a:endParaRPr lang="en-US" b="0" dirty="0"/>
                    </a:p>
                  </a:txBody>
                  <a:tcPr/>
                </a:tc>
                <a:tc>
                  <a:txBody>
                    <a:bodyPr/>
                    <a:lstStyle/>
                    <a:p>
                      <a:pPr algn="ctr"/>
                      <a:r>
                        <a:rPr lang="en-US" b="0" dirty="0" smtClean="0"/>
                        <a:t>A</a:t>
                      </a:r>
                      <a:endParaRPr lang="en-US" b="0" dirty="0"/>
                    </a:p>
                  </a:txBody>
                  <a:tcPr/>
                </a:tc>
                <a:tc>
                  <a:txBody>
                    <a:bodyPr/>
                    <a:lstStyle/>
                    <a:p>
                      <a:pPr algn="ctr"/>
                      <a:r>
                        <a:rPr lang="en-US" b="0" dirty="0" err="1" smtClean="0"/>
                        <a:t>N</a:t>
                      </a:r>
                      <a:endParaRPr lang="en-US" b="0" dirty="0"/>
                    </a:p>
                  </a:txBody>
                  <a:tcPr/>
                </a:tc>
                <a:tc>
                  <a:txBody>
                    <a:bodyPr/>
                    <a:lstStyle/>
                    <a:p>
                      <a:pPr algn="ctr"/>
                      <a:r>
                        <a:rPr lang="en-US" b="0" dirty="0" err="1" smtClean="0"/>
                        <a:t>G</a:t>
                      </a:r>
                      <a:endParaRPr lang="en-US" b="0" dirty="0"/>
                    </a:p>
                  </a:txBody>
                  <a:tcPr/>
                </a:tc>
                <a:tc>
                  <a:txBody>
                    <a:bodyPr/>
                    <a:lstStyle/>
                    <a:p>
                      <a:pPr algn="ctr"/>
                      <a:r>
                        <a:rPr lang="en-US" b="0" dirty="0" smtClean="0"/>
                        <a:t>L</a:t>
                      </a:r>
                      <a:endParaRPr lang="en-US" b="0" dirty="0"/>
                    </a:p>
                  </a:txBody>
                  <a:tcPr/>
                </a:tc>
                <a:tc>
                  <a:txBody>
                    <a:bodyPr/>
                    <a:lstStyle/>
                    <a:p>
                      <a:pPr algn="ctr"/>
                      <a:r>
                        <a:rPr lang="en-US" b="0" dirty="0" smtClean="0"/>
                        <a:t>E</a:t>
                      </a:r>
                      <a:endParaRPr lang="en-US" b="0" dirty="0"/>
                    </a:p>
                  </a:txBody>
                  <a:tcPr/>
                </a:tc>
              </a:tr>
              <a:tr h="362426">
                <a:tc>
                  <a:txBody>
                    <a:bodyPr/>
                    <a:lstStyle/>
                    <a:p>
                      <a:pPr algn="ctr"/>
                      <a:r>
                        <a:rPr lang="en-US" dirty="0" err="1" smtClean="0"/>
                        <a:t>Y</a:t>
                      </a:r>
                      <a:endParaRPr lang="en-US" dirty="0"/>
                    </a:p>
                  </a:txBody>
                  <a:tcPr/>
                </a:tc>
                <a:tc>
                  <a:txBody>
                    <a:bodyPr/>
                    <a:lstStyle/>
                    <a:p>
                      <a:pPr algn="ctr"/>
                      <a:r>
                        <a:rPr lang="en-US" dirty="0" err="1" smtClean="0"/>
                        <a:t>Z</a:t>
                      </a:r>
                      <a:endParaRPr lang="en-US" dirty="0"/>
                    </a:p>
                  </a:txBody>
                  <a:tcPr/>
                </a:tc>
                <a:tc>
                  <a:txBody>
                    <a:bodyPr/>
                    <a:lstStyle/>
                    <a:p>
                      <a:pPr algn="ctr"/>
                      <a:r>
                        <a:rPr lang="en-US" dirty="0" err="1" smtClean="0"/>
                        <a:t>O</a:t>
                      </a:r>
                      <a:endParaRPr lang="en-US" dirty="0"/>
                    </a:p>
                  </a:txBody>
                  <a:tcPr/>
                </a:tc>
                <a:tc>
                  <a:txBody>
                    <a:bodyPr/>
                    <a:lstStyle/>
                    <a:p>
                      <a:pPr algn="ctr"/>
                      <a:r>
                        <a:rPr lang="en-US" dirty="0" err="1" smtClean="0"/>
                        <a:t>H</a:t>
                      </a:r>
                      <a:endParaRPr lang="en-US" dirty="0"/>
                    </a:p>
                  </a:txBody>
                  <a:tcPr/>
                </a:tc>
                <a:tc>
                  <a:txBody>
                    <a:bodyPr/>
                    <a:lstStyle/>
                    <a:p>
                      <a:pPr algn="ctr"/>
                      <a:r>
                        <a:rPr lang="en-US" dirty="0" smtClean="0"/>
                        <a:t>L</a:t>
                      </a:r>
                      <a:endParaRPr lang="en-US" dirty="0"/>
                    </a:p>
                  </a:txBody>
                  <a:tcPr/>
                </a:tc>
                <a:tc>
                  <a:txBody>
                    <a:bodyPr/>
                    <a:lstStyle/>
                    <a:p>
                      <a:pPr algn="ctr"/>
                      <a:r>
                        <a:rPr lang="en-US" dirty="0" err="1" smtClean="0"/>
                        <a:t>Z</a:t>
                      </a:r>
                      <a:endParaRPr lang="en-US" dirty="0"/>
                    </a:p>
                  </a:txBody>
                  <a:tcPr/>
                </a:tc>
                <a:tc>
                  <a:txBody>
                    <a:bodyPr/>
                    <a:lstStyle/>
                    <a:p>
                      <a:pPr algn="ctr"/>
                      <a:r>
                        <a:rPr lang="en-US" dirty="0" err="1" smtClean="0"/>
                        <a:t>C</a:t>
                      </a:r>
                      <a:endParaRPr lang="en-US" dirty="0"/>
                    </a:p>
                  </a:txBody>
                  <a:tcPr/>
                </a:tc>
                <a:tc>
                  <a:txBody>
                    <a:bodyPr/>
                    <a:lstStyle/>
                    <a:p>
                      <a:pPr algn="ctr"/>
                      <a:r>
                        <a:rPr lang="en-US" dirty="0" err="1" smtClean="0"/>
                        <a:t>B</a:t>
                      </a:r>
                      <a:endParaRPr lang="en-US" dirty="0"/>
                    </a:p>
                  </a:txBody>
                  <a:tcPr/>
                </a:tc>
                <a:tc>
                  <a:txBody>
                    <a:bodyPr/>
                    <a:lstStyle/>
                    <a:p>
                      <a:pPr algn="ctr"/>
                      <a:r>
                        <a:rPr lang="en-US" dirty="0" err="1" smtClean="0"/>
                        <a:t>S</a:t>
                      </a:r>
                      <a:endParaRPr lang="en-US" dirty="0"/>
                    </a:p>
                  </a:txBody>
                  <a:tcPr/>
                </a:tc>
                <a:tc>
                  <a:txBody>
                    <a:bodyPr/>
                    <a:lstStyle/>
                    <a:p>
                      <a:pPr algn="ctr"/>
                      <a:r>
                        <a:rPr lang="en-US" dirty="0" err="1" smtClean="0"/>
                        <a:t>U</a:t>
                      </a:r>
                      <a:endParaRPr lang="en-US" dirty="0"/>
                    </a:p>
                  </a:txBody>
                  <a:tcPr/>
                </a:tc>
              </a:tr>
              <a:tr h="362426">
                <a:tc>
                  <a:txBody>
                    <a:bodyPr/>
                    <a:lstStyle/>
                    <a:p>
                      <a:pPr algn="ctr"/>
                      <a:r>
                        <a:rPr lang="en-US" dirty="0" err="1" smtClean="0"/>
                        <a:t>F</a:t>
                      </a:r>
                      <a:endParaRPr lang="en-US" dirty="0"/>
                    </a:p>
                  </a:txBody>
                  <a:tcPr/>
                </a:tc>
                <a:tc>
                  <a:txBody>
                    <a:bodyPr/>
                    <a:lstStyle/>
                    <a:p>
                      <a:pPr algn="ctr"/>
                      <a:r>
                        <a:rPr lang="en-US" dirty="0" err="1" smtClean="0"/>
                        <a:t>G</a:t>
                      </a:r>
                      <a:endParaRPr lang="en-US" dirty="0"/>
                    </a:p>
                  </a:txBody>
                  <a:tcPr/>
                </a:tc>
                <a:tc>
                  <a:txBody>
                    <a:bodyPr/>
                    <a:lstStyle/>
                    <a:p>
                      <a:pPr algn="ctr"/>
                      <a:r>
                        <a:rPr lang="en-US" dirty="0" err="1" smtClean="0"/>
                        <a:t>Q</a:t>
                      </a:r>
                      <a:endParaRPr lang="en-US" dirty="0"/>
                    </a:p>
                  </a:txBody>
                  <a:tcPr/>
                </a:tc>
                <a:tc>
                  <a:txBody>
                    <a:bodyPr/>
                    <a:lstStyle/>
                    <a:p>
                      <a:pPr algn="ctr"/>
                      <a:r>
                        <a:rPr lang="en-US" dirty="0" err="1" smtClean="0"/>
                        <a:t>R</a:t>
                      </a:r>
                      <a:endParaRPr lang="en-US" dirty="0"/>
                    </a:p>
                  </a:txBody>
                  <a:tcPr/>
                </a:tc>
                <a:tc>
                  <a:txBody>
                    <a:bodyPr/>
                    <a:lstStyle/>
                    <a:p>
                      <a:pPr algn="ctr"/>
                      <a:r>
                        <a:rPr lang="en-US" dirty="0" smtClean="0"/>
                        <a:t>A</a:t>
                      </a:r>
                      <a:endParaRPr lang="en-US" dirty="0"/>
                    </a:p>
                  </a:txBody>
                  <a:tcPr/>
                </a:tc>
                <a:tc>
                  <a:txBody>
                    <a:bodyPr/>
                    <a:lstStyle/>
                    <a:p>
                      <a:pPr algn="ctr"/>
                      <a:r>
                        <a:rPr lang="en-US" dirty="0" smtClean="0"/>
                        <a:t>T</a:t>
                      </a:r>
                      <a:endParaRPr lang="en-US" dirty="0"/>
                    </a:p>
                  </a:txBody>
                  <a:tcPr/>
                </a:tc>
                <a:tc>
                  <a:txBody>
                    <a:bodyPr/>
                    <a:lstStyle/>
                    <a:p>
                      <a:pPr algn="ctr"/>
                      <a:r>
                        <a:rPr lang="en-US" dirty="0" err="1" smtClean="0"/>
                        <a:t>I</a:t>
                      </a:r>
                      <a:endParaRPr lang="en-US" dirty="0"/>
                    </a:p>
                  </a:txBody>
                  <a:tcPr/>
                </a:tc>
                <a:tc>
                  <a:txBody>
                    <a:bodyPr/>
                    <a:lstStyle/>
                    <a:p>
                      <a:pPr algn="ctr"/>
                      <a:r>
                        <a:rPr lang="en-US" dirty="0" err="1" smtClean="0"/>
                        <a:t>O</a:t>
                      </a:r>
                      <a:endParaRPr lang="en-US" dirty="0"/>
                    </a:p>
                  </a:txBody>
                  <a:tcPr/>
                </a:tc>
                <a:tc>
                  <a:txBody>
                    <a:bodyPr/>
                    <a:lstStyle/>
                    <a:p>
                      <a:pPr algn="ctr"/>
                      <a:r>
                        <a:rPr lang="en-US" dirty="0" err="1" smtClean="0"/>
                        <a:t>K</a:t>
                      </a:r>
                      <a:endParaRPr lang="en-US" dirty="0"/>
                    </a:p>
                  </a:txBody>
                  <a:tcPr/>
                </a:tc>
                <a:tc>
                  <a:txBody>
                    <a:bodyPr/>
                    <a:lstStyle/>
                    <a:p>
                      <a:pPr algn="ctr"/>
                      <a:r>
                        <a:rPr lang="en-US" dirty="0" err="1" smtClean="0"/>
                        <a:t>V</a:t>
                      </a:r>
                      <a:endParaRPr lang="en-US" dirty="0"/>
                    </a:p>
                  </a:txBody>
                  <a:tcPr/>
                </a:tc>
              </a:tr>
              <a:tr h="362426">
                <a:tc>
                  <a:txBody>
                    <a:bodyPr/>
                    <a:lstStyle/>
                    <a:p>
                      <a:pPr algn="ctr"/>
                      <a:r>
                        <a:rPr lang="en-US" dirty="0" smtClean="0"/>
                        <a:t>P</a:t>
                      </a:r>
                      <a:endParaRPr lang="en-US" dirty="0"/>
                    </a:p>
                  </a:txBody>
                  <a:tcPr/>
                </a:tc>
                <a:tc>
                  <a:txBody>
                    <a:bodyPr/>
                    <a:lstStyle/>
                    <a:p>
                      <a:pPr algn="ctr"/>
                      <a:r>
                        <a:rPr lang="en-US" dirty="0" err="1" smtClean="0"/>
                        <a:t>O</a:t>
                      </a:r>
                      <a:endParaRPr lang="en-US" dirty="0"/>
                    </a:p>
                  </a:txBody>
                  <a:tcPr/>
                </a:tc>
                <a:tc>
                  <a:txBody>
                    <a:bodyPr/>
                    <a:lstStyle/>
                    <a:p>
                      <a:pPr algn="ctr"/>
                      <a:r>
                        <a:rPr lang="en-US" dirty="0" err="1" smtClean="0"/>
                        <a:t>R</a:t>
                      </a:r>
                      <a:endParaRPr lang="en-US" dirty="0"/>
                    </a:p>
                  </a:txBody>
                  <a:tcPr/>
                </a:tc>
                <a:tc>
                  <a:txBody>
                    <a:bodyPr/>
                    <a:lstStyle/>
                    <a:p>
                      <a:pPr algn="ctr"/>
                      <a:r>
                        <a:rPr lang="en-US" dirty="0" err="1" smtClean="0"/>
                        <a:t>K</a:t>
                      </a:r>
                      <a:endParaRPr lang="en-US" dirty="0"/>
                    </a:p>
                  </a:txBody>
                  <a:tcPr/>
                </a:tc>
                <a:tc>
                  <a:txBody>
                    <a:bodyPr/>
                    <a:lstStyle/>
                    <a:p>
                      <a:pPr algn="ctr"/>
                      <a:r>
                        <a:rPr lang="en-US" dirty="0" err="1" smtClean="0"/>
                        <a:t>G</a:t>
                      </a:r>
                      <a:endParaRPr lang="en-US" dirty="0"/>
                    </a:p>
                  </a:txBody>
                  <a:tcPr/>
                </a:tc>
                <a:tc>
                  <a:txBody>
                    <a:bodyPr/>
                    <a:lstStyle/>
                    <a:p>
                      <a:pPr algn="ctr"/>
                      <a:r>
                        <a:rPr lang="en-US" dirty="0" smtClean="0"/>
                        <a:t>S</a:t>
                      </a:r>
                      <a:endParaRPr lang="en-US" dirty="0"/>
                    </a:p>
                  </a:txBody>
                  <a:tcPr/>
                </a:tc>
                <a:tc>
                  <a:txBody>
                    <a:bodyPr/>
                    <a:lstStyle/>
                    <a:p>
                      <a:pPr algn="ctr"/>
                      <a:r>
                        <a:rPr lang="en-US" dirty="0" smtClean="0"/>
                        <a:t>W</a:t>
                      </a:r>
                      <a:endParaRPr lang="en-US" dirty="0"/>
                    </a:p>
                  </a:txBody>
                  <a:tcPr/>
                </a:tc>
                <a:tc>
                  <a:txBody>
                    <a:bodyPr/>
                    <a:lstStyle/>
                    <a:p>
                      <a:pPr algn="ctr"/>
                      <a:r>
                        <a:rPr lang="en-US" dirty="0" err="1" smtClean="0"/>
                        <a:t>N</a:t>
                      </a:r>
                      <a:endParaRPr lang="en-US" dirty="0"/>
                    </a:p>
                  </a:txBody>
                  <a:tcPr/>
                </a:tc>
                <a:tc>
                  <a:txBody>
                    <a:bodyPr/>
                    <a:lstStyle/>
                    <a:p>
                      <a:pPr algn="ctr"/>
                      <a:r>
                        <a:rPr lang="en-US" dirty="0" err="1" smtClean="0"/>
                        <a:t>U</a:t>
                      </a:r>
                      <a:endParaRPr lang="en-US" dirty="0"/>
                    </a:p>
                  </a:txBody>
                  <a:tcPr/>
                </a:tc>
                <a:tc>
                  <a:txBody>
                    <a:bodyPr/>
                    <a:lstStyle/>
                    <a:p>
                      <a:pPr algn="ctr"/>
                      <a:r>
                        <a:rPr lang="en-US" dirty="0" smtClean="0"/>
                        <a:t>L</a:t>
                      </a:r>
                      <a:endParaRPr lang="en-US" dirty="0"/>
                    </a:p>
                  </a:txBody>
                  <a:tcPr/>
                </a:tc>
              </a:tr>
              <a:tr h="362426">
                <a:tc>
                  <a:txBody>
                    <a:bodyPr/>
                    <a:lstStyle/>
                    <a:p>
                      <a:pPr algn="ctr"/>
                      <a:r>
                        <a:rPr lang="en-US" dirty="0" smtClean="0"/>
                        <a:t>P</a:t>
                      </a:r>
                      <a:endParaRPr lang="en-US" dirty="0"/>
                    </a:p>
                  </a:txBody>
                  <a:tcPr/>
                </a:tc>
                <a:tc>
                  <a:txBody>
                    <a:bodyPr/>
                    <a:lstStyle/>
                    <a:p>
                      <a:pPr algn="ctr"/>
                      <a:r>
                        <a:rPr lang="en-US" dirty="0" smtClean="0"/>
                        <a:t>L</a:t>
                      </a:r>
                      <a:endParaRPr lang="en-US" dirty="0"/>
                    </a:p>
                  </a:txBody>
                  <a:tcPr/>
                </a:tc>
                <a:tc>
                  <a:txBody>
                    <a:bodyPr/>
                    <a:lstStyle/>
                    <a:p>
                      <a:pPr algn="ctr"/>
                      <a:r>
                        <a:rPr lang="en-US" dirty="0" smtClean="0"/>
                        <a:t>E</a:t>
                      </a:r>
                      <a:endParaRPr lang="en-US" dirty="0"/>
                    </a:p>
                  </a:txBody>
                  <a:tcPr/>
                </a:tc>
                <a:tc>
                  <a:txBody>
                    <a:bodyPr/>
                    <a:lstStyle/>
                    <a:p>
                      <a:pPr algn="ctr"/>
                      <a:r>
                        <a:rPr lang="en-US" dirty="0" err="1" smtClean="0"/>
                        <a:t>D</a:t>
                      </a:r>
                      <a:endParaRPr lang="en-US" dirty="0"/>
                    </a:p>
                  </a:txBody>
                  <a:tcPr/>
                </a:tc>
                <a:tc>
                  <a:txBody>
                    <a:bodyPr/>
                    <a:lstStyle/>
                    <a:p>
                      <a:pPr algn="ctr"/>
                      <a:r>
                        <a:rPr lang="en-US" dirty="0" err="1" smtClean="0"/>
                        <a:t>D</a:t>
                      </a:r>
                      <a:endParaRPr lang="en-US" dirty="0"/>
                    </a:p>
                  </a:txBody>
                  <a:tcPr/>
                </a:tc>
                <a:tc>
                  <a:txBody>
                    <a:bodyPr/>
                    <a:lstStyle/>
                    <a:p>
                      <a:pPr algn="ctr"/>
                      <a:r>
                        <a:rPr lang="en-US" dirty="0" smtClean="0"/>
                        <a:t>E</a:t>
                      </a:r>
                      <a:endParaRPr lang="en-US" dirty="0"/>
                    </a:p>
                  </a:txBody>
                  <a:tcPr/>
                </a:tc>
                <a:tc>
                  <a:txBody>
                    <a:bodyPr/>
                    <a:lstStyle/>
                    <a:p>
                      <a:pPr algn="ctr"/>
                      <a:r>
                        <a:rPr lang="en-US" dirty="0" err="1" smtClean="0"/>
                        <a:t>S</a:t>
                      </a:r>
                      <a:endParaRPr lang="en-US" dirty="0"/>
                    </a:p>
                  </a:txBody>
                  <a:tcPr/>
                </a:tc>
                <a:tc>
                  <a:txBody>
                    <a:bodyPr/>
                    <a:lstStyle/>
                    <a:p>
                      <a:pPr algn="ctr"/>
                      <a:r>
                        <a:rPr lang="en-US" dirty="0" err="1" smtClean="0"/>
                        <a:t>T</a:t>
                      </a:r>
                      <a:endParaRPr lang="en-US" dirty="0"/>
                    </a:p>
                  </a:txBody>
                  <a:tcPr/>
                </a:tc>
                <a:tc>
                  <a:txBody>
                    <a:bodyPr/>
                    <a:lstStyle/>
                    <a:p>
                      <a:pPr algn="ctr"/>
                      <a:r>
                        <a:rPr lang="en-US" dirty="0" smtClean="0"/>
                        <a:t>A</a:t>
                      </a:r>
                      <a:endParaRPr lang="en-US" dirty="0"/>
                    </a:p>
                  </a:txBody>
                  <a:tcPr/>
                </a:tc>
                <a:tc>
                  <a:txBody>
                    <a:bodyPr/>
                    <a:lstStyle/>
                    <a:p>
                      <a:pPr algn="ctr"/>
                      <a:r>
                        <a:rPr lang="en-US" dirty="0" err="1" smtClean="0"/>
                        <a:t>I</a:t>
                      </a:r>
                      <a:endParaRPr lang="en-US" dirty="0"/>
                    </a:p>
                  </a:txBody>
                  <a:tcPr/>
                </a:tc>
              </a:tr>
              <a:tr h="362426">
                <a:tc>
                  <a:txBody>
                    <a:bodyPr/>
                    <a:lstStyle/>
                    <a:p>
                      <a:pPr algn="ctr"/>
                      <a:r>
                        <a:rPr lang="en-US" dirty="0" err="1" smtClean="0"/>
                        <a:t>O</a:t>
                      </a:r>
                      <a:endParaRPr lang="en-US" dirty="0"/>
                    </a:p>
                  </a:txBody>
                  <a:tcPr/>
                </a:tc>
                <a:tc>
                  <a:txBody>
                    <a:bodyPr/>
                    <a:lstStyle/>
                    <a:p>
                      <a:pPr algn="ctr"/>
                      <a:r>
                        <a:rPr lang="en-US" dirty="0" err="1" smtClean="0"/>
                        <a:t>D</a:t>
                      </a:r>
                      <a:endParaRPr lang="en-US" dirty="0"/>
                    </a:p>
                  </a:txBody>
                  <a:tcPr/>
                </a:tc>
                <a:tc>
                  <a:txBody>
                    <a:bodyPr/>
                    <a:lstStyle/>
                    <a:p>
                      <a:pPr algn="ctr"/>
                      <a:r>
                        <a:rPr lang="en-US" dirty="0" err="1" smtClean="0"/>
                        <a:t>Z</a:t>
                      </a:r>
                      <a:endParaRPr lang="en-US" dirty="0"/>
                    </a:p>
                  </a:txBody>
                  <a:tcPr/>
                </a:tc>
                <a:tc>
                  <a:txBody>
                    <a:bodyPr/>
                    <a:lstStyle/>
                    <a:p>
                      <a:pPr algn="ctr"/>
                      <a:r>
                        <a:rPr lang="en-US" dirty="0" err="1" smtClean="0"/>
                        <a:t>B</a:t>
                      </a:r>
                      <a:endParaRPr lang="en-US" dirty="0"/>
                    </a:p>
                  </a:txBody>
                  <a:tcPr/>
                </a:tc>
                <a:tc>
                  <a:txBody>
                    <a:bodyPr/>
                    <a:lstStyle/>
                    <a:p>
                      <a:pPr algn="ctr"/>
                      <a:r>
                        <a:rPr lang="en-US" dirty="0" err="1" smtClean="0"/>
                        <a:t>T</a:t>
                      </a:r>
                      <a:endParaRPr lang="en-US" dirty="0"/>
                    </a:p>
                  </a:txBody>
                  <a:tcPr/>
                </a:tc>
                <a:tc>
                  <a:txBody>
                    <a:bodyPr/>
                    <a:lstStyle/>
                    <a:p>
                      <a:pPr algn="ctr"/>
                      <a:r>
                        <a:rPr lang="en-US" dirty="0" err="1" smtClean="0"/>
                        <a:t>H</a:t>
                      </a:r>
                      <a:endParaRPr lang="en-US" dirty="0"/>
                    </a:p>
                  </a:txBody>
                  <a:tcPr/>
                </a:tc>
                <a:tc>
                  <a:txBody>
                    <a:bodyPr/>
                    <a:lstStyle/>
                    <a:p>
                      <a:pPr algn="ctr"/>
                      <a:r>
                        <a:rPr lang="en-US" dirty="0" err="1" smtClean="0"/>
                        <a:t>G</a:t>
                      </a:r>
                      <a:endParaRPr lang="en-US" dirty="0"/>
                    </a:p>
                  </a:txBody>
                  <a:tcPr/>
                </a:tc>
                <a:tc>
                  <a:txBody>
                    <a:bodyPr/>
                    <a:lstStyle/>
                    <a:p>
                      <a:pPr algn="ctr"/>
                      <a:r>
                        <a:rPr lang="en-US" dirty="0" smtClean="0"/>
                        <a:t>E</a:t>
                      </a:r>
                      <a:endParaRPr lang="en-US" dirty="0"/>
                    </a:p>
                  </a:txBody>
                  <a:tcPr/>
                </a:tc>
                <a:tc>
                  <a:txBody>
                    <a:bodyPr/>
                    <a:lstStyle/>
                    <a:p>
                      <a:pPr algn="ctr"/>
                      <a:r>
                        <a:rPr lang="en-US" dirty="0" err="1" smtClean="0"/>
                        <a:t>G</a:t>
                      </a:r>
                      <a:endParaRPr lang="en-US" dirty="0"/>
                    </a:p>
                  </a:txBody>
                  <a:tcPr/>
                </a:tc>
                <a:tc>
                  <a:txBody>
                    <a:bodyPr/>
                    <a:lstStyle/>
                    <a:p>
                      <a:pPr algn="ctr"/>
                      <a:r>
                        <a:rPr lang="en-US" dirty="0" err="1" smtClean="0"/>
                        <a:t>U</a:t>
                      </a:r>
                      <a:endParaRPr lang="en-US" dirty="0"/>
                    </a:p>
                  </a:txBody>
                  <a:tcPr/>
                </a:tc>
              </a:tr>
              <a:tr h="362426">
                <a:tc>
                  <a:txBody>
                    <a:bodyPr/>
                    <a:lstStyle/>
                    <a:p>
                      <a:pPr algn="ctr"/>
                      <a:r>
                        <a:rPr lang="en-US" dirty="0" err="1" smtClean="0"/>
                        <a:t>U</a:t>
                      </a:r>
                      <a:endParaRPr lang="en-US" dirty="0"/>
                    </a:p>
                  </a:txBody>
                  <a:tcPr/>
                </a:tc>
                <a:tc>
                  <a:txBody>
                    <a:bodyPr/>
                    <a:lstStyle/>
                    <a:p>
                      <a:pPr algn="ctr"/>
                      <a:r>
                        <a:rPr lang="en-US" dirty="0" smtClean="0"/>
                        <a:t>E</a:t>
                      </a:r>
                      <a:endParaRPr lang="en-US" dirty="0"/>
                    </a:p>
                  </a:txBody>
                  <a:tcPr/>
                </a:tc>
                <a:tc>
                  <a:txBody>
                    <a:bodyPr/>
                    <a:lstStyle/>
                    <a:p>
                      <a:pPr algn="ctr"/>
                      <a:r>
                        <a:rPr lang="en-US" dirty="0" err="1" smtClean="0"/>
                        <a:t>K</a:t>
                      </a:r>
                      <a:endParaRPr lang="en-US" dirty="0"/>
                    </a:p>
                  </a:txBody>
                  <a:tcPr/>
                </a:tc>
                <a:tc>
                  <a:txBody>
                    <a:bodyPr/>
                    <a:lstStyle/>
                    <a:p>
                      <a:pPr algn="ctr"/>
                      <a:r>
                        <a:rPr lang="en-US" dirty="0" err="1" smtClean="0"/>
                        <a:t>V</a:t>
                      </a:r>
                      <a:endParaRPr lang="en-US" dirty="0"/>
                    </a:p>
                  </a:txBody>
                  <a:tcPr/>
                </a:tc>
                <a:tc>
                  <a:txBody>
                    <a:bodyPr/>
                    <a:lstStyle/>
                    <a:p>
                      <a:pPr algn="ctr"/>
                      <a:r>
                        <a:rPr lang="en-US" dirty="0" err="1" smtClean="0"/>
                        <a:t>J</a:t>
                      </a:r>
                      <a:endParaRPr lang="en-US" dirty="0"/>
                    </a:p>
                  </a:txBody>
                  <a:tcPr/>
                </a:tc>
                <a:tc>
                  <a:txBody>
                    <a:bodyPr/>
                    <a:lstStyle/>
                    <a:p>
                      <a:pPr algn="ctr"/>
                      <a:r>
                        <a:rPr lang="en-US" dirty="0" err="1" smtClean="0"/>
                        <a:t>G</a:t>
                      </a:r>
                      <a:endParaRPr lang="en-US" dirty="0"/>
                    </a:p>
                  </a:txBody>
                  <a:tcPr/>
                </a:tc>
                <a:tc>
                  <a:txBody>
                    <a:bodyPr/>
                    <a:lstStyle/>
                    <a:p>
                      <a:pPr algn="ctr"/>
                      <a:r>
                        <a:rPr lang="en-US" dirty="0" smtClean="0"/>
                        <a:t>P</a:t>
                      </a:r>
                      <a:endParaRPr lang="en-US" dirty="0"/>
                    </a:p>
                  </a:txBody>
                  <a:tcPr/>
                </a:tc>
                <a:tc>
                  <a:txBody>
                    <a:bodyPr/>
                    <a:lstStyle/>
                    <a:p>
                      <a:pPr algn="ctr"/>
                      <a:r>
                        <a:rPr lang="en-US" dirty="0" err="1" smtClean="0"/>
                        <a:t>X</a:t>
                      </a:r>
                      <a:endParaRPr lang="en-US" dirty="0"/>
                    </a:p>
                  </a:txBody>
                  <a:tcPr/>
                </a:tc>
                <a:tc>
                  <a:txBody>
                    <a:bodyPr/>
                    <a:lstStyle/>
                    <a:p>
                      <a:pPr algn="ctr"/>
                      <a:r>
                        <a:rPr lang="en-US" dirty="0" err="1" smtClean="0"/>
                        <a:t>S</a:t>
                      </a:r>
                      <a:endParaRPr lang="en-US" dirty="0"/>
                    </a:p>
                  </a:txBody>
                  <a:tcPr/>
                </a:tc>
                <a:tc>
                  <a:txBody>
                    <a:bodyPr/>
                    <a:lstStyle/>
                    <a:p>
                      <a:pPr algn="ctr"/>
                      <a:r>
                        <a:rPr lang="en-US" dirty="0" err="1" smtClean="0"/>
                        <a:t>W</a:t>
                      </a:r>
                      <a:endParaRPr lang="en-US" dirty="0"/>
                    </a:p>
                  </a:txBody>
                  <a:tcPr/>
                </a:tc>
              </a:tr>
              <a:tr h="362426">
                <a:tc>
                  <a:txBody>
                    <a:bodyPr/>
                    <a:lstStyle/>
                    <a:p>
                      <a:pPr algn="ctr"/>
                      <a:r>
                        <a:rPr lang="en-US" dirty="0" err="1" smtClean="0"/>
                        <a:t>I</a:t>
                      </a:r>
                      <a:endParaRPr lang="en-US" dirty="0"/>
                    </a:p>
                  </a:txBody>
                  <a:tcPr/>
                </a:tc>
                <a:tc>
                  <a:txBody>
                    <a:bodyPr/>
                    <a:lstStyle/>
                    <a:p>
                      <a:pPr algn="ctr"/>
                      <a:r>
                        <a:rPr lang="en-US" dirty="0" err="1" smtClean="0"/>
                        <a:t>N</a:t>
                      </a:r>
                      <a:endParaRPr lang="en-US" dirty="0"/>
                    </a:p>
                  </a:txBody>
                  <a:tcPr/>
                </a:tc>
                <a:tc>
                  <a:txBody>
                    <a:bodyPr/>
                    <a:lstStyle/>
                    <a:p>
                      <a:pPr algn="ctr"/>
                      <a:r>
                        <a:rPr lang="en-US" dirty="0" err="1" smtClean="0"/>
                        <a:t>I</a:t>
                      </a:r>
                      <a:endParaRPr lang="en-US" dirty="0"/>
                    </a:p>
                  </a:txBody>
                  <a:tcPr/>
                </a:tc>
                <a:tc>
                  <a:txBody>
                    <a:bodyPr/>
                    <a:lstStyle/>
                    <a:p>
                      <a:pPr algn="ctr"/>
                      <a:r>
                        <a:rPr lang="en-US" dirty="0" err="1" smtClean="0"/>
                        <a:t>D</a:t>
                      </a:r>
                      <a:endParaRPr lang="en-US" dirty="0"/>
                    </a:p>
                  </a:txBody>
                  <a:tcPr/>
                </a:tc>
                <a:tc>
                  <a:txBody>
                    <a:bodyPr/>
                    <a:lstStyle/>
                    <a:p>
                      <a:pPr algn="ctr"/>
                      <a:r>
                        <a:rPr lang="en-US" dirty="0" err="1" smtClean="0"/>
                        <a:t>G</a:t>
                      </a:r>
                      <a:endParaRPr lang="en-US" dirty="0"/>
                    </a:p>
                  </a:txBody>
                  <a:tcPr/>
                </a:tc>
                <a:tc>
                  <a:txBody>
                    <a:bodyPr/>
                    <a:lstStyle/>
                    <a:p>
                      <a:pPr algn="ctr"/>
                      <a:r>
                        <a:rPr lang="en-US" dirty="0" smtClean="0"/>
                        <a:t>P</a:t>
                      </a:r>
                      <a:endParaRPr lang="en-US" dirty="0"/>
                    </a:p>
                  </a:txBody>
                  <a:tcPr/>
                </a:tc>
                <a:tc>
                  <a:txBody>
                    <a:bodyPr/>
                    <a:lstStyle/>
                    <a:p>
                      <a:pPr algn="ctr"/>
                      <a:r>
                        <a:rPr lang="en-US" dirty="0" err="1" smtClean="0"/>
                        <a:t>Q</a:t>
                      </a:r>
                      <a:endParaRPr lang="en-US" dirty="0"/>
                    </a:p>
                  </a:txBody>
                  <a:tcPr/>
                </a:tc>
                <a:tc>
                  <a:txBody>
                    <a:bodyPr/>
                    <a:lstStyle/>
                    <a:p>
                      <a:pPr algn="ctr"/>
                      <a:r>
                        <a:rPr lang="en-US" dirty="0" err="1" smtClean="0"/>
                        <a:t>D</a:t>
                      </a:r>
                      <a:endParaRPr lang="en-US" dirty="0"/>
                    </a:p>
                  </a:txBody>
                  <a:tcPr/>
                </a:tc>
                <a:tc>
                  <a:txBody>
                    <a:bodyPr/>
                    <a:lstStyle/>
                    <a:p>
                      <a:pPr algn="ctr"/>
                      <a:r>
                        <a:rPr lang="en-US" dirty="0" err="1" smtClean="0"/>
                        <a:t>U</a:t>
                      </a:r>
                      <a:endParaRPr lang="en-US" dirty="0"/>
                    </a:p>
                  </a:txBody>
                  <a:tcPr/>
                </a:tc>
                <a:tc>
                  <a:txBody>
                    <a:bodyPr/>
                    <a:lstStyle/>
                    <a:p>
                      <a:pPr algn="ctr"/>
                      <a:r>
                        <a:rPr lang="en-US" dirty="0" smtClean="0"/>
                        <a:t>E</a:t>
                      </a:r>
                      <a:endParaRPr lang="en-US" dirty="0"/>
                    </a:p>
                  </a:txBody>
                  <a:tcPr/>
                </a:tc>
              </a:tr>
              <a:tr h="362426">
                <a:tc>
                  <a:txBody>
                    <a:bodyPr/>
                    <a:lstStyle/>
                    <a:p>
                      <a:pPr algn="ctr"/>
                      <a:r>
                        <a:rPr lang="en-US" dirty="0" err="1" smtClean="0"/>
                        <a:t>N</a:t>
                      </a:r>
                      <a:endParaRPr lang="en-US" dirty="0"/>
                    </a:p>
                  </a:txBody>
                  <a:tcPr/>
                </a:tc>
                <a:tc>
                  <a:txBody>
                    <a:bodyPr/>
                    <a:lstStyle/>
                    <a:p>
                      <a:pPr algn="ctr"/>
                      <a:r>
                        <a:rPr lang="en-US" dirty="0" smtClean="0"/>
                        <a:t>M</a:t>
                      </a:r>
                      <a:endParaRPr lang="en-US" dirty="0"/>
                    </a:p>
                  </a:txBody>
                  <a:tcPr/>
                </a:tc>
                <a:tc>
                  <a:txBody>
                    <a:bodyPr/>
                    <a:lstStyle/>
                    <a:p>
                      <a:pPr algn="ctr"/>
                      <a:r>
                        <a:rPr lang="en-US" dirty="0" err="1" smtClean="0"/>
                        <a:t>O</a:t>
                      </a:r>
                      <a:endParaRPr lang="en-US" dirty="0"/>
                    </a:p>
                  </a:txBody>
                  <a:tcPr/>
                </a:tc>
                <a:tc>
                  <a:txBody>
                    <a:bodyPr/>
                    <a:lstStyle/>
                    <a:p>
                      <a:pPr algn="ctr"/>
                      <a:r>
                        <a:rPr lang="en-US" dirty="0" err="1" smtClean="0"/>
                        <a:t>N</a:t>
                      </a:r>
                      <a:endParaRPr lang="en-US" dirty="0"/>
                    </a:p>
                  </a:txBody>
                  <a:tcPr/>
                </a:tc>
                <a:tc>
                  <a:txBody>
                    <a:bodyPr/>
                    <a:lstStyle/>
                    <a:p>
                      <a:pPr algn="ctr"/>
                      <a:r>
                        <a:rPr lang="en-US" dirty="0" smtClean="0"/>
                        <a:t>A</a:t>
                      </a:r>
                      <a:endParaRPr lang="en-US" dirty="0"/>
                    </a:p>
                  </a:txBody>
                  <a:tcPr/>
                </a:tc>
                <a:tc>
                  <a:txBody>
                    <a:bodyPr/>
                    <a:lstStyle/>
                    <a:p>
                      <a:pPr algn="ctr"/>
                      <a:r>
                        <a:rPr lang="en-US" dirty="0" smtClean="0"/>
                        <a:t>L</a:t>
                      </a:r>
                      <a:endParaRPr lang="en-US" dirty="0"/>
                    </a:p>
                  </a:txBody>
                  <a:tcPr/>
                </a:tc>
                <a:tc>
                  <a:txBody>
                    <a:bodyPr/>
                    <a:lstStyle/>
                    <a:p>
                      <a:pPr algn="ctr"/>
                      <a:r>
                        <a:rPr lang="en-US" dirty="0" err="1" smtClean="0"/>
                        <a:t>I</a:t>
                      </a:r>
                      <a:endParaRPr lang="en-US" dirty="0"/>
                    </a:p>
                  </a:txBody>
                  <a:tcPr/>
                </a:tc>
                <a:tc>
                  <a:txBody>
                    <a:bodyPr/>
                    <a:lstStyle/>
                    <a:p>
                      <a:pPr algn="ctr"/>
                      <a:r>
                        <a:rPr lang="en-US" dirty="0" err="1" smtClean="0"/>
                        <a:t>S</a:t>
                      </a:r>
                      <a:endParaRPr lang="en-US" dirty="0"/>
                    </a:p>
                  </a:txBody>
                  <a:tcPr/>
                </a:tc>
                <a:tc>
                  <a:txBody>
                    <a:bodyPr/>
                    <a:lstStyle/>
                    <a:p>
                      <a:pPr algn="ctr"/>
                      <a:r>
                        <a:rPr lang="en-US" dirty="0" smtClean="0"/>
                        <a:t>A</a:t>
                      </a:r>
                      <a:endParaRPr lang="en-US" dirty="0"/>
                    </a:p>
                  </a:txBody>
                  <a:tcPr/>
                </a:tc>
                <a:tc>
                  <a:txBody>
                    <a:bodyPr/>
                    <a:lstStyle/>
                    <a:p>
                      <a:pPr algn="ctr"/>
                      <a:r>
                        <a:rPr lang="en-US" dirty="0" err="1" smtClean="0"/>
                        <a:t>Z</a:t>
                      </a:r>
                      <a:endParaRPr lang="en-US" dirty="0"/>
                    </a:p>
                  </a:txBody>
                  <a:tcPr/>
                </a:tc>
              </a:tr>
              <a:tr h="362426">
                <a:tc>
                  <a:txBody>
                    <a:bodyPr/>
                    <a:lstStyle/>
                    <a:p>
                      <a:pPr algn="ctr"/>
                      <a:r>
                        <a:rPr lang="en-US" dirty="0" err="1" smtClean="0"/>
                        <a:t>M</a:t>
                      </a:r>
                      <a:endParaRPr lang="en-US" dirty="0"/>
                    </a:p>
                  </a:txBody>
                  <a:tcPr/>
                </a:tc>
                <a:tc>
                  <a:txBody>
                    <a:bodyPr/>
                    <a:lstStyle/>
                    <a:p>
                      <a:pPr algn="ctr"/>
                      <a:r>
                        <a:rPr lang="en-US" dirty="0" smtClean="0"/>
                        <a:t>G</a:t>
                      </a:r>
                      <a:endParaRPr lang="en-US" dirty="0"/>
                    </a:p>
                  </a:txBody>
                  <a:tcPr/>
                </a:tc>
                <a:tc>
                  <a:txBody>
                    <a:bodyPr/>
                    <a:lstStyle/>
                    <a:p>
                      <a:pPr algn="ctr"/>
                      <a:r>
                        <a:rPr lang="en-US" dirty="0" err="1" smtClean="0"/>
                        <a:t>O</a:t>
                      </a:r>
                      <a:endParaRPr lang="en-US" dirty="0"/>
                    </a:p>
                  </a:txBody>
                  <a:tcPr/>
                </a:tc>
                <a:tc>
                  <a:txBody>
                    <a:bodyPr/>
                    <a:lstStyle/>
                    <a:p>
                      <a:pPr algn="ctr"/>
                      <a:r>
                        <a:rPr lang="en-US" dirty="0" smtClean="0"/>
                        <a:t>L</a:t>
                      </a:r>
                      <a:endParaRPr lang="en-US" dirty="0"/>
                    </a:p>
                  </a:txBody>
                  <a:tcPr/>
                </a:tc>
                <a:tc>
                  <a:txBody>
                    <a:bodyPr/>
                    <a:lstStyle/>
                    <a:p>
                      <a:pPr algn="ctr"/>
                      <a:r>
                        <a:rPr lang="en-US" dirty="0" err="1" smtClean="0"/>
                        <a:t>D</a:t>
                      </a:r>
                      <a:endParaRPr lang="en-US" dirty="0"/>
                    </a:p>
                  </a:txBody>
                  <a:tcPr/>
                </a:tc>
                <a:tc>
                  <a:txBody>
                    <a:bodyPr/>
                    <a:lstStyle/>
                    <a:p>
                      <a:pPr algn="ctr"/>
                      <a:r>
                        <a:rPr lang="en-US" dirty="0" smtClean="0"/>
                        <a:t>E</a:t>
                      </a:r>
                      <a:endParaRPr lang="en-US" dirty="0"/>
                    </a:p>
                  </a:txBody>
                  <a:tcPr/>
                </a:tc>
                <a:tc>
                  <a:txBody>
                    <a:bodyPr/>
                    <a:lstStyle/>
                    <a:p>
                      <a:pPr algn="ctr"/>
                      <a:r>
                        <a:rPr lang="en-US" dirty="0" err="1" smtClean="0"/>
                        <a:t>N</a:t>
                      </a:r>
                      <a:endParaRPr lang="en-US" dirty="0"/>
                    </a:p>
                  </a:txBody>
                  <a:tcPr/>
                </a:tc>
                <a:tc>
                  <a:txBody>
                    <a:bodyPr/>
                    <a:lstStyle/>
                    <a:p>
                      <a:pPr algn="ctr"/>
                      <a:r>
                        <a:rPr lang="en-US" dirty="0" err="1" smtClean="0"/>
                        <a:t>C</a:t>
                      </a:r>
                      <a:endParaRPr lang="en-US" dirty="0"/>
                    </a:p>
                  </a:txBody>
                  <a:tcPr/>
                </a:tc>
                <a:tc>
                  <a:txBody>
                    <a:bodyPr/>
                    <a:lstStyle/>
                    <a:p>
                      <a:pPr algn="ctr"/>
                      <a:r>
                        <a:rPr lang="en-US" dirty="0" err="1" smtClean="0"/>
                        <a:t>U</a:t>
                      </a:r>
                      <a:endParaRPr lang="en-US" dirty="0"/>
                    </a:p>
                  </a:txBody>
                  <a:tcPr/>
                </a:tc>
                <a:tc>
                  <a:txBody>
                    <a:bodyPr/>
                    <a:lstStyle/>
                    <a:p>
                      <a:pPr algn="ctr"/>
                      <a:r>
                        <a:rPr lang="en-US" dirty="0" err="1" smtClean="0"/>
                        <a:t>T</a:t>
                      </a:r>
                      <a:endParaRPr lang="en-US" dirty="0"/>
                    </a:p>
                  </a:txBody>
                  <a:tcPr/>
                </a:tc>
              </a:tr>
            </a:tbl>
          </a:graphicData>
        </a:graphic>
      </p:graphicFrame>
      <p:sp>
        <p:nvSpPr>
          <p:cNvPr id="19581" name="TextBox 6"/>
          <p:cNvSpPr txBox="1">
            <a:spLocks noChangeArrowheads="1"/>
          </p:cNvSpPr>
          <p:nvPr/>
        </p:nvSpPr>
        <p:spPr bwMode="auto">
          <a:xfrm>
            <a:off x="7315200" y="2514600"/>
            <a:ext cx="5257800" cy="1754188"/>
          </a:xfrm>
          <a:prstGeom prst="rect">
            <a:avLst/>
          </a:prstGeom>
          <a:noFill/>
          <a:ln w="9525">
            <a:noFill/>
            <a:miter lim="800000"/>
            <a:headEnd/>
            <a:tailEnd/>
          </a:ln>
        </p:spPr>
        <p:txBody>
          <a:bodyPr>
            <a:spAutoFit/>
          </a:bodyPr>
          <a:lstStyle/>
          <a:p>
            <a:r>
              <a:rPr lang="en-US" b="1" i="1" u="sng">
                <a:latin typeface="Book Antiqua" pitchFamily="18" charset="0"/>
              </a:rPr>
              <a:t>Word bank: </a:t>
            </a:r>
          </a:p>
          <a:p>
            <a:r>
              <a:rPr lang="en-US">
                <a:latin typeface="Book Antiqua" pitchFamily="18" charset="0"/>
              </a:rPr>
              <a:t>Mona Lisa</a:t>
            </a:r>
          </a:p>
          <a:p>
            <a:r>
              <a:rPr lang="en-US">
                <a:latin typeface="Book Antiqua" pitchFamily="18" charset="0"/>
              </a:rPr>
              <a:t>Ratio</a:t>
            </a:r>
          </a:p>
          <a:p>
            <a:r>
              <a:rPr lang="en-US">
                <a:latin typeface="Book Antiqua" pitchFamily="18" charset="0"/>
              </a:rPr>
              <a:t>Rectangle</a:t>
            </a:r>
          </a:p>
          <a:p>
            <a:r>
              <a:rPr lang="en-US">
                <a:latin typeface="Book Antiqua" pitchFamily="18" charset="0"/>
              </a:rPr>
              <a:t>Appeal</a:t>
            </a:r>
          </a:p>
          <a:p>
            <a:r>
              <a:rPr lang="en-US">
                <a:latin typeface="Book Antiqua" pitchFamily="18" charset="0"/>
              </a:rPr>
              <a:t>Golden Cut</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b="0" dirty="0" smtClean="0">
                <a:ln w="10160">
                  <a:solidFill>
                    <a:schemeClr val="accent1"/>
                  </a:solidFill>
                  <a:prstDash val="solid"/>
                </a:ln>
                <a:solidFill>
                  <a:srgbClr val="FFFFFF"/>
                </a:solidFill>
                <a:effectLst>
                  <a:outerShdw blurRad="38100" dist="32000" dir="5400000" algn="tl">
                    <a:srgbClr val="000000">
                      <a:alpha val="30000"/>
                    </a:srgbClr>
                  </a:outerShdw>
                </a:effectLst>
              </a:rPr>
              <a:t>Bibliography</a:t>
            </a:r>
            <a:endParaRPr lang="en-US" b="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2" name="Content Placeholder 1"/>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en-US" dirty="0" smtClean="0">
                <a:solidFill>
                  <a:schemeClr val="bg2">
                    <a:lumMod val="50000"/>
                  </a:schemeClr>
                </a:solidFill>
                <a:hlinkClick r:id="rId2"/>
              </a:rPr>
              <a:t>http://www.ite.sc.edu/dickey/golden/golden.html</a:t>
            </a:r>
            <a:endParaRPr lang="en-US" dirty="0" smtClean="0">
              <a:solidFill>
                <a:schemeClr val="bg2">
                  <a:lumMod val="50000"/>
                </a:schemeClr>
              </a:solidFill>
            </a:endParaRPr>
          </a:p>
          <a:p>
            <a:pPr marL="548640" indent="-411480" fontAlgn="auto">
              <a:spcAft>
                <a:spcPts val="0"/>
              </a:spcAft>
              <a:buClr>
                <a:schemeClr val="tx1">
                  <a:shade val="95000"/>
                </a:schemeClr>
              </a:buClr>
              <a:buFont typeface="Wingdings 2"/>
              <a:buChar char=""/>
              <a:defRPr/>
            </a:pPr>
            <a:endParaRPr lang="en-US" dirty="0" smtClean="0">
              <a:solidFill>
                <a:schemeClr val="bg2">
                  <a:lumMod val="50000"/>
                </a:schemeClr>
              </a:solidFill>
            </a:endParaRPr>
          </a:p>
          <a:p>
            <a:pPr marL="548640" indent="-411480" fontAlgn="auto">
              <a:spcAft>
                <a:spcPts val="0"/>
              </a:spcAft>
              <a:buClr>
                <a:schemeClr val="tx1">
                  <a:shade val="95000"/>
                </a:schemeClr>
              </a:buClr>
              <a:buFont typeface="Wingdings 2"/>
              <a:buChar char=""/>
              <a:defRPr/>
            </a:pPr>
            <a:r>
              <a:rPr lang="en-US" dirty="0" smtClean="0">
                <a:solidFill>
                  <a:schemeClr val="bg2">
                    <a:lumMod val="50000"/>
                  </a:schemeClr>
                </a:solidFill>
                <a:hlinkClick r:id="rId3"/>
              </a:rPr>
              <a:t>http://mathworld.wolfram.com/GoldenRatio.html</a:t>
            </a:r>
            <a:endParaRPr lang="en-US" dirty="0" smtClean="0">
              <a:solidFill>
                <a:schemeClr val="bg2">
                  <a:lumMod val="50000"/>
                </a:schemeClr>
              </a:solidFill>
            </a:endParaRPr>
          </a:p>
          <a:p>
            <a:pPr marL="548640" indent="-411480" fontAlgn="auto">
              <a:spcAft>
                <a:spcPts val="0"/>
              </a:spcAft>
              <a:buClr>
                <a:schemeClr val="tx1">
                  <a:shade val="95000"/>
                </a:schemeClr>
              </a:buClr>
              <a:buFont typeface="Wingdings 2"/>
              <a:buChar char=""/>
              <a:defRPr/>
            </a:pPr>
            <a:endParaRPr lang="en-US" dirty="0" smtClean="0">
              <a:solidFill>
                <a:schemeClr val="bg2">
                  <a:lumMod val="50000"/>
                </a:schemeClr>
              </a:solidFill>
            </a:endParaRPr>
          </a:p>
          <a:p>
            <a:pPr marL="548640" indent="-411480" fontAlgn="auto">
              <a:spcAft>
                <a:spcPts val="0"/>
              </a:spcAft>
              <a:buClr>
                <a:schemeClr val="tx1">
                  <a:shade val="95000"/>
                </a:schemeClr>
              </a:buClr>
              <a:buFont typeface="Wingdings 2"/>
              <a:buChar char=""/>
              <a:defRPr/>
            </a:pPr>
            <a:r>
              <a:rPr lang="en-US" dirty="0" smtClean="0">
                <a:solidFill>
                  <a:schemeClr val="bg2">
                    <a:lumMod val="50000"/>
                  </a:schemeClr>
                </a:solidFill>
                <a:hlinkClick r:id="rId4"/>
              </a:rPr>
              <a:t>http://mathforum.org/dr.math/faq/faq.golden.ratio.html</a:t>
            </a:r>
            <a:endParaRPr lang="en-US" dirty="0" smtClean="0">
              <a:solidFill>
                <a:schemeClr val="bg2">
                  <a:lumMod val="50000"/>
                </a:schemeClr>
              </a:solidFill>
            </a:endParaRPr>
          </a:p>
          <a:p>
            <a:pPr marL="548640" indent="-411480" fontAlgn="auto">
              <a:spcAft>
                <a:spcPts val="0"/>
              </a:spcAft>
              <a:buClr>
                <a:schemeClr val="tx1">
                  <a:shade val="95000"/>
                </a:schemeClr>
              </a:buClr>
              <a:buFont typeface="Wingdings 2"/>
              <a:buChar char=""/>
              <a:defRPr/>
            </a:pPr>
            <a:endParaRPr lang="en-US" dirty="0" smtClean="0">
              <a:solidFill>
                <a:schemeClr val="bg2">
                  <a:lumMod val="50000"/>
                </a:schemeClr>
              </a:solidFill>
            </a:endParaRPr>
          </a:p>
          <a:p>
            <a:pPr marL="548640" indent="-411480" fontAlgn="auto">
              <a:spcAft>
                <a:spcPts val="0"/>
              </a:spcAft>
              <a:buClr>
                <a:schemeClr val="tx1">
                  <a:shade val="95000"/>
                </a:schemeClr>
              </a:buClr>
              <a:buFont typeface="Wingdings 2"/>
              <a:buChar char=""/>
              <a:defRPr/>
            </a:pPr>
            <a:r>
              <a:rPr lang="en-US" dirty="0" smtClean="0"/>
              <a:t>Math Advantage Textbook</a:t>
            </a:r>
          </a:p>
          <a:p>
            <a:pPr marL="548640" indent="-411480" fontAlgn="auto">
              <a:spcAft>
                <a:spcPts val="0"/>
              </a:spcAft>
              <a:buClr>
                <a:schemeClr val="tx1">
                  <a:shade val="95000"/>
                </a:schemeClr>
              </a:buClr>
              <a:buFont typeface="Wingdings 2"/>
              <a:buChar char=""/>
              <a:defRPr/>
            </a:pPr>
            <a:endParaRPr lang="en-US"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82762"/>
          </a:xfrm>
          <a:effectLst>
            <a:reflection blurRad="6350" stA="52000" endA="300" endPos="35000" dir="5400000" sy="-100000" algn="bl" rotWithShape="0"/>
          </a:effectLst>
        </p:spPr>
        <p:txBody>
          <a:bodyPr spcFirstLastPara="1" numCol="1">
            <a:prstTxWarp prst="textArchDown">
              <a:avLst/>
            </a:prstTxWarp>
          </a:bodyPr>
          <a:lstStyle/>
          <a:p>
            <a:pPr fontAlgn="auto">
              <a:spcAft>
                <a:spcPts val="0"/>
              </a:spcAft>
              <a:defRPr/>
            </a:pPr>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Do You Have The Golden Appeal?</a:t>
            </a:r>
            <a:endParaRPr lang="en-US"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6" name="Content Placeholder 5" descr="question-mark.jpg"/>
          <p:cNvPicPr>
            <a:picLocks noGrp="1" noChangeAspect="1"/>
          </p:cNvPicPr>
          <p:nvPr>
            <p:ph idx="1"/>
          </p:nvPr>
        </p:nvPicPr>
        <p:blipFill>
          <a:blip r:embed="rId2"/>
          <a:stretch>
            <a:fillRect/>
          </a:stretch>
        </p:blipFill>
        <p:spPr>
          <a:xfrm>
            <a:off x="3709988" y="2662238"/>
            <a:ext cx="2614612" cy="3917950"/>
          </a:xfrm>
          <a:effectLst>
            <a:outerShdw blurRad="50800" dist="38100" dir="2700000">
              <a:srgbClr val="000000">
                <a:alpha val="43000"/>
              </a:srgbClr>
            </a:outerShdw>
          </a:effectLst>
        </p:spPr>
      </p:pic>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Apex.thmx</Template>
  <TotalTime>245</TotalTime>
  <Words>370</Words>
  <Application>Microsoft Macintosh PowerPoint</Application>
  <PresentationFormat>On-screen Show (4:3)</PresentationFormat>
  <Paragraphs>136</Paragraphs>
  <Slides>9</Slides>
  <Notes>0</Notes>
  <HiddenSlides>0</HiddenSlides>
  <MMClips>0</MMClips>
  <ScaleCrop>false</ScaleCrop>
  <HeadingPairs>
    <vt:vector size="6" baseType="variant">
      <vt:variant>
        <vt:lpstr>Fonts Used</vt:lpstr>
      </vt:variant>
      <vt:variant>
        <vt:i4>9</vt:i4>
      </vt:variant>
      <vt:variant>
        <vt:lpstr>Design Template</vt:lpstr>
      </vt:variant>
      <vt:variant>
        <vt:i4>3</vt:i4>
      </vt:variant>
      <vt:variant>
        <vt:lpstr>Slide Titles</vt:lpstr>
      </vt:variant>
      <vt:variant>
        <vt:i4>9</vt:i4>
      </vt:variant>
    </vt:vector>
  </HeadingPairs>
  <TitlesOfParts>
    <vt:vector size="21" baseType="lpstr">
      <vt:lpstr>Book Antiqua</vt:lpstr>
      <vt:lpstr>Arial</vt:lpstr>
      <vt:lpstr>Lucida Sans</vt:lpstr>
      <vt:lpstr>Wingdings 2</vt:lpstr>
      <vt:lpstr>Wingdings</vt:lpstr>
      <vt:lpstr>Wingdings 3</vt:lpstr>
      <vt:lpstr>Calibri</vt:lpstr>
      <vt:lpstr>Comic Sans MS</vt:lpstr>
      <vt:lpstr>Papyrus</vt:lpstr>
      <vt:lpstr>Apex</vt:lpstr>
      <vt:lpstr>Apex</vt:lpstr>
      <vt:lpstr>Apex</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Cryptography?  </dc:title>
  <dc:creator>NYCDOE Schools</dc:creator>
  <cp:lastModifiedBy>fhepner</cp:lastModifiedBy>
  <cp:revision>53</cp:revision>
  <dcterms:created xsi:type="dcterms:W3CDTF">2009-06-02T12:29:19Z</dcterms:created>
  <dcterms:modified xsi:type="dcterms:W3CDTF">2010-11-16T04:04:07Z</dcterms:modified>
</cp:coreProperties>
</file>